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 id="2147483668" r:id="rId3"/>
  </p:sldMasterIdLst>
  <p:notesMasterIdLst>
    <p:notesMasterId r:id="rId97"/>
  </p:notesMasterIdLst>
  <p:sldIdLst>
    <p:sldId id="256" r:id="rId4"/>
    <p:sldId id="498" r:id="rId5"/>
    <p:sldId id="568" r:id="rId6"/>
    <p:sldId id="470" r:id="rId7"/>
    <p:sldId id="471" r:id="rId8"/>
    <p:sldId id="302" r:id="rId9"/>
    <p:sldId id="523" r:id="rId10"/>
    <p:sldId id="472" r:id="rId11"/>
    <p:sldId id="460" r:id="rId12"/>
    <p:sldId id="458" r:id="rId13"/>
    <p:sldId id="528" r:id="rId14"/>
    <p:sldId id="527" r:id="rId15"/>
    <p:sldId id="519" r:id="rId16"/>
    <p:sldId id="681" r:id="rId17"/>
    <p:sldId id="856" r:id="rId18"/>
    <p:sldId id="857" r:id="rId19"/>
    <p:sldId id="842" r:id="rId20"/>
    <p:sldId id="847" r:id="rId21"/>
    <p:sldId id="848" r:id="rId22"/>
    <p:sldId id="507" r:id="rId23"/>
    <p:sldId id="548" r:id="rId24"/>
    <p:sldId id="549" r:id="rId25"/>
    <p:sldId id="550" r:id="rId26"/>
    <p:sldId id="551" r:id="rId27"/>
    <p:sldId id="552" r:id="rId28"/>
    <p:sldId id="553" r:id="rId29"/>
    <p:sldId id="554" r:id="rId30"/>
    <p:sldId id="555" r:id="rId31"/>
    <p:sldId id="556" r:id="rId32"/>
    <p:sldId id="557" r:id="rId33"/>
    <p:sldId id="559" r:id="rId34"/>
    <p:sldId id="560" r:id="rId35"/>
    <p:sldId id="561" r:id="rId36"/>
    <p:sldId id="562" r:id="rId37"/>
    <p:sldId id="849" r:id="rId38"/>
    <p:sldId id="850" r:id="rId39"/>
    <p:sldId id="509" r:id="rId40"/>
    <p:sldId id="851" r:id="rId41"/>
    <p:sldId id="852" r:id="rId42"/>
    <p:sldId id="513" r:id="rId43"/>
    <p:sldId id="853" r:id="rId44"/>
    <p:sldId id="571" r:id="rId45"/>
    <p:sldId id="572" r:id="rId46"/>
    <p:sldId id="573" r:id="rId47"/>
    <p:sldId id="574" r:id="rId48"/>
    <p:sldId id="596" r:id="rId49"/>
    <p:sldId id="597" r:id="rId50"/>
    <p:sldId id="598" r:id="rId51"/>
    <p:sldId id="599" r:id="rId52"/>
    <p:sldId id="600" r:id="rId53"/>
    <p:sldId id="601" r:id="rId54"/>
    <p:sldId id="854" r:id="rId55"/>
    <p:sldId id="276" r:id="rId56"/>
    <p:sldId id="299" r:id="rId57"/>
    <p:sldId id="855" r:id="rId58"/>
    <p:sldId id="668" r:id="rId59"/>
    <p:sldId id="839" r:id="rId60"/>
    <p:sldId id="408" r:id="rId61"/>
    <p:sldId id="858" r:id="rId62"/>
    <p:sldId id="570" r:id="rId63"/>
    <p:sldId id="563" r:id="rId64"/>
    <p:sldId id="536" r:id="rId65"/>
    <p:sldId id="533" r:id="rId66"/>
    <p:sldId id="537" r:id="rId67"/>
    <p:sldId id="539" r:id="rId68"/>
    <p:sldId id="541" r:id="rId69"/>
    <p:sldId id="540" r:id="rId70"/>
    <p:sldId id="542" r:id="rId71"/>
    <p:sldId id="543" r:id="rId72"/>
    <p:sldId id="544" r:id="rId73"/>
    <p:sldId id="545" r:id="rId74"/>
    <p:sldId id="538" r:id="rId75"/>
    <p:sldId id="564" r:id="rId76"/>
    <p:sldId id="565" r:id="rId77"/>
    <p:sldId id="546" r:id="rId78"/>
    <p:sldId id="595" r:id="rId79"/>
    <p:sldId id="331" r:id="rId80"/>
    <p:sldId id="592" r:id="rId81"/>
    <p:sldId id="264" r:id="rId82"/>
    <p:sldId id="265" r:id="rId83"/>
    <p:sldId id="266" r:id="rId84"/>
    <p:sldId id="267" r:id="rId85"/>
    <p:sldId id="593" r:id="rId86"/>
    <p:sldId id="511" r:id="rId87"/>
    <p:sldId id="512" r:id="rId88"/>
    <p:sldId id="594" r:id="rId89"/>
    <p:sldId id="268" r:id="rId90"/>
    <p:sldId id="269" r:id="rId91"/>
    <p:sldId id="270" r:id="rId92"/>
    <p:sldId id="271" r:id="rId93"/>
    <p:sldId id="272" r:id="rId94"/>
    <p:sldId id="273" r:id="rId95"/>
    <p:sldId id="274"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71"/>
    <p:restoredTop sz="95840"/>
  </p:normalViewPr>
  <p:slideViewPr>
    <p:cSldViewPr snapToGrid="0" snapToObjects="1">
      <p:cViewPr varScale="1">
        <p:scale>
          <a:sx n="92" d="100"/>
          <a:sy n="92" d="100"/>
        </p:scale>
        <p:origin x="176"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presProps" Target="presProps.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FB0F4E-6967-3B44-A32F-E8B1C7AE98D5}" type="doc">
      <dgm:prSet loTypeId="urn:microsoft.com/office/officeart/2005/8/layout/process5" loCatId="" qsTypeId="urn:microsoft.com/office/officeart/2005/8/quickstyle/simple1" qsCatId="simple" csTypeId="urn:microsoft.com/office/officeart/2005/8/colors/colorful1" csCatId="colorful" phldr="1"/>
      <dgm:spPr/>
      <dgm:t>
        <a:bodyPr/>
        <a:lstStyle/>
        <a:p>
          <a:endParaRPr lang="en-US"/>
        </a:p>
      </dgm:t>
    </dgm:pt>
    <dgm:pt modelId="{75350DEC-25F7-F240-A4BF-3A92E80C52F5}">
      <dgm:prSet phldrT="[Text]"/>
      <dgm:spPr>
        <a:solidFill>
          <a:schemeClr val="tx1">
            <a:lumMod val="65000"/>
            <a:lumOff val="35000"/>
          </a:schemeClr>
        </a:solidFill>
      </dgm:spPr>
      <dgm:t>
        <a:bodyPr/>
        <a:lstStyle/>
        <a:p>
          <a:r>
            <a:rPr lang="en-US" dirty="0"/>
            <a:t>Scope</a:t>
          </a:r>
        </a:p>
      </dgm:t>
    </dgm:pt>
    <dgm:pt modelId="{965794C1-5767-E94D-8105-ED104B4D33E2}" type="parTrans" cxnId="{81D07A23-EA35-C94F-81FA-E72150079877}">
      <dgm:prSet/>
      <dgm:spPr/>
      <dgm:t>
        <a:bodyPr/>
        <a:lstStyle/>
        <a:p>
          <a:endParaRPr lang="en-US"/>
        </a:p>
      </dgm:t>
    </dgm:pt>
    <dgm:pt modelId="{BAC284C6-3986-1C48-93AC-8FEBC662ECEE}" type="sibTrans" cxnId="{81D07A23-EA35-C94F-81FA-E72150079877}">
      <dgm:prSet/>
      <dgm:spPr>
        <a:solidFill>
          <a:schemeClr val="bg2"/>
        </a:solidFill>
      </dgm:spPr>
      <dgm:t>
        <a:bodyPr/>
        <a:lstStyle/>
        <a:p>
          <a:endParaRPr lang="en-US"/>
        </a:p>
      </dgm:t>
    </dgm:pt>
    <dgm:pt modelId="{4F2509E8-87E6-2347-B926-EB9BDDECA6FD}">
      <dgm:prSet phldrT="[Text]"/>
      <dgm:spPr/>
      <dgm:t>
        <a:bodyPr/>
        <a:lstStyle/>
        <a:p>
          <a:r>
            <a:rPr lang="en-US" dirty="0"/>
            <a:t>Data</a:t>
          </a:r>
        </a:p>
      </dgm:t>
    </dgm:pt>
    <dgm:pt modelId="{B4B1EEE1-8225-A643-B681-A7F3FC14ECAD}" type="parTrans" cxnId="{9BF83777-08E0-6140-9D35-BF7D8AF8A067}">
      <dgm:prSet/>
      <dgm:spPr/>
      <dgm:t>
        <a:bodyPr/>
        <a:lstStyle/>
        <a:p>
          <a:endParaRPr lang="en-US"/>
        </a:p>
      </dgm:t>
    </dgm:pt>
    <dgm:pt modelId="{748D4455-259E-4245-ADD2-8DDAC2A60773}" type="sibTrans" cxnId="{9BF83777-08E0-6140-9D35-BF7D8AF8A067}">
      <dgm:prSet/>
      <dgm:spPr/>
      <dgm:t>
        <a:bodyPr/>
        <a:lstStyle/>
        <a:p>
          <a:endParaRPr lang="en-US"/>
        </a:p>
      </dgm:t>
    </dgm:pt>
    <dgm:pt modelId="{7B079A50-DF5E-0A4C-9491-2FBAFC0F785B}">
      <dgm:prSet phldrT="[Text]"/>
      <dgm:spPr>
        <a:solidFill>
          <a:schemeClr val="accent6">
            <a:lumMod val="50000"/>
          </a:schemeClr>
        </a:solidFill>
      </dgm:spPr>
      <dgm:t>
        <a:bodyPr/>
        <a:lstStyle/>
        <a:p>
          <a:r>
            <a:rPr lang="en-US" dirty="0"/>
            <a:t>Exploration</a:t>
          </a:r>
        </a:p>
      </dgm:t>
    </dgm:pt>
    <dgm:pt modelId="{BA902E5D-518F-0749-86BA-04AA510BA959}" type="parTrans" cxnId="{A454DBA0-21A9-3941-9DF2-4DD870F537A3}">
      <dgm:prSet/>
      <dgm:spPr/>
      <dgm:t>
        <a:bodyPr/>
        <a:lstStyle/>
        <a:p>
          <a:endParaRPr lang="en-US"/>
        </a:p>
      </dgm:t>
    </dgm:pt>
    <dgm:pt modelId="{00735B98-C924-5743-B429-DBBBDEA50165}" type="sibTrans" cxnId="{A454DBA0-21A9-3941-9DF2-4DD870F537A3}">
      <dgm:prSet/>
      <dgm:spPr>
        <a:solidFill>
          <a:schemeClr val="accent6">
            <a:lumMod val="50000"/>
          </a:schemeClr>
        </a:solidFill>
      </dgm:spPr>
      <dgm:t>
        <a:bodyPr/>
        <a:lstStyle/>
        <a:p>
          <a:endParaRPr lang="en-US"/>
        </a:p>
      </dgm:t>
    </dgm:pt>
    <dgm:pt modelId="{EB4866D8-1266-8945-89C4-F4CD4F9D8A6F}">
      <dgm:prSet phldrT="[Text]"/>
      <dgm:spPr/>
      <dgm:t>
        <a:bodyPr/>
        <a:lstStyle/>
        <a:p>
          <a:r>
            <a:rPr lang="en-US" dirty="0"/>
            <a:t>Modeling</a:t>
          </a:r>
        </a:p>
      </dgm:t>
    </dgm:pt>
    <dgm:pt modelId="{4276625C-E1F0-F840-90D6-CE76DDBB799C}" type="parTrans" cxnId="{A1CEA2E5-F1DD-EF48-A85B-4A04D4565509}">
      <dgm:prSet/>
      <dgm:spPr/>
      <dgm:t>
        <a:bodyPr/>
        <a:lstStyle/>
        <a:p>
          <a:endParaRPr lang="en-US"/>
        </a:p>
      </dgm:t>
    </dgm:pt>
    <dgm:pt modelId="{206E47A8-99B6-484A-AD35-04DCB9238B9B}" type="sibTrans" cxnId="{A1CEA2E5-F1DD-EF48-A85B-4A04D4565509}">
      <dgm:prSet/>
      <dgm:spPr/>
      <dgm:t>
        <a:bodyPr/>
        <a:lstStyle/>
        <a:p>
          <a:endParaRPr lang="en-US"/>
        </a:p>
      </dgm:t>
    </dgm:pt>
    <dgm:pt modelId="{F9BD6EF9-8382-F144-B9CD-FB838C6C03F9}">
      <dgm:prSet phldrT="[Text]"/>
      <dgm:spPr/>
      <dgm:t>
        <a:bodyPr/>
        <a:lstStyle/>
        <a:p>
          <a:r>
            <a:rPr lang="en-US" dirty="0"/>
            <a:t>Get Data</a:t>
          </a:r>
        </a:p>
      </dgm:t>
    </dgm:pt>
    <dgm:pt modelId="{137D12B5-70FE-6847-BD89-CA99FC0D41AD}" type="parTrans" cxnId="{890194DD-304B-C447-9AF3-AFAE634C6D43}">
      <dgm:prSet/>
      <dgm:spPr/>
      <dgm:t>
        <a:bodyPr/>
        <a:lstStyle/>
        <a:p>
          <a:endParaRPr lang="en-US"/>
        </a:p>
      </dgm:t>
    </dgm:pt>
    <dgm:pt modelId="{49EC0DFE-61E7-374D-A1BD-7617E9E9166B}" type="sibTrans" cxnId="{890194DD-304B-C447-9AF3-AFAE634C6D43}">
      <dgm:prSet/>
      <dgm:spPr/>
      <dgm:t>
        <a:bodyPr/>
        <a:lstStyle/>
        <a:p>
          <a:endParaRPr lang="en-US"/>
        </a:p>
      </dgm:t>
    </dgm:pt>
    <dgm:pt modelId="{C8AF58C4-450C-0C4C-83CB-1474D3ADA25F}">
      <dgm:prSet phldrT="[Text]"/>
      <dgm:spPr/>
      <dgm:t>
        <a:bodyPr/>
        <a:lstStyle/>
        <a:p>
          <a:r>
            <a:rPr lang="en-US" dirty="0"/>
            <a:t>Store Data</a:t>
          </a:r>
        </a:p>
      </dgm:t>
    </dgm:pt>
    <dgm:pt modelId="{DEBC2A1C-65D7-5E43-945C-60BBA4631011}" type="parTrans" cxnId="{43B9E771-FA74-B642-9EED-7FE4A7CDF11A}">
      <dgm:prSet/>
      <dgm:spPr/>
      <dgm:t>
        <a:bodyPr/>
        <a:lstStyle/>
        <a:p>
          <a:endParaRPr lang="en-US"/>
        </a:p>
      </dgm:t>
    </dgm:pt>
    <dgm:pt modelId="{51773514-44C5-134E-A69D-D30DCA75AB37}" type="sibTrans" cxnId="{43B9E771-FA74-B642-9EED-7FE4A7CDF11A}">
      <dgm:prSet/>
      <dgm:spPr/>
      <dgm:t>
        <a:bodyPr/>
        <a:lstStyle/>
        <a:p>
          <a:endParaRPr lang="en-US"/>
        </a:p>
      </dgm:t>
    </dgm:pt>
    <dgm:pt modelId="{761579F4-10DF-F244-9532-25DEF4807D83}">
      <dgm:prSet phldrT="[Text]"/>
      <dgm:spPr/>
      <dgm:t>
        <a:bodyPr/>
        <a:lstStyle/>
        <a:p>
          <a:r>
            <a:rPr lang="en-US" dirty="0"/>
            <a:t>Link Data</a:t>
          </a:r>
        </a:p>
      </dgm:t>
    </dgm:pt>
    <dgm:pt modelId="{4C55FAFB-140B-EA49-9492-2DC8E373D8C0}" type="parTrans" cxnId="{445B7ADC-F7C5-5046-9BEE-3618E0EEE919}">
      <dgm:prSet/>
      <dgm:spPr/>
      <dgm:t>
        <a:bodyPr/>
        <a:lstStyle/>
        <a:p>
          <a:endParaRPr lang="en-US"/>
        </a:p>
      </dgm:t>
    </dgm:pt>
    <dgm:pt modelId="{3543ED0F-366F-8D44-8E9F-A843D81464D5}" type="sibTrans" cxnId="{445B7ADC-F7C5-5046-9BEE-3618E0EEE919}">
      <dgm:prSet/>
      <dgm:spPr/>
      <dgm:t>
        <a:bodyPr/>
        <a:lstStyle/>
        <a:p>
          <a:endParaRPr lang="en-US"/>
        </a:p>
      </dgm:t>
    </dgm:pt>
    <dgm:pt modelId="{5FE83F24-F694-6A4B-99C0-78300CB546E1}">
      <dgm:prSet phldrT="[Text]"/>
      <dgm:spPr/>
      <dgm:t>
        <a:bodyPr/>
        <a:lstStyle/>
        <a:p>
          <a:r>
            <a:rPr lang="en-US" dirty="0"/>
            <a:t>Rows</a:t>
          </a:r>
        </a:p>
      </dgm:t>
    </dgm:pt>
    <dgm:pt modelId="{E15C2973-AC33-0145-8745-682DFB76DED0}" type="parTrans" cxnId="{ED970163-ECEE-D849-9B40-616074ECBD3F}">
      <dgm:prSet/>
      <dgm:spPr/>
      <dgm:t>
        <a:bodyPr/>
        <a:lstStyle/>
        <a:p>
          <a:endParaRPr lang="en-US"/>
        </a:p>
      </dgm:t>
    </dgm:pt>
    <dgm:pt modelId="{A1EBC4F8-774A-B045-880A-03E7D798D46B}" type="sibTrans" cxnId="{ED970163-ECEE-D849-9B40-616074ECBD3F}">
      <dgm:prSet/>
      <dgm:spPr/>
      <dgm:t>
        <a:bodyPr/>
        <a:lstStyle/>
        <a:p>
          <a:endParaRPr lang="en-US"/>
        </a:p>
      </dgm:t>
    </dgm:pt>
    <dgm:pt modelId="{471C43CE-832D-774D-BB7A-57512EFB5879}">
      <dgm:prSet phldrT="[Text]"/>
      <dgm:spPr/>
      <dgm:t>
        <a:bodyPr/>
        <a:lstStyle/>
        <a:p>
          <a:r>
            <a:rPr lang="en-US" dirty="0"/>
            <a:t>Features</a:t>
          </a:r>
        </a:p>
      </dgm:t>
    </dgm:pt>
    <dgm:pt modelId="{C2B9F4EE-A410-1B4C-9D53-DB22DB03D31F}" type="parTrans" cxnId="{E7042CE6-A233-CB47-A6F5-D0D71F329C45}">
      <dgm:prSet/>
      <dgm:spPr/>
      <dgm:t>
        <a:bodyPr/>
        <a:lstStyle/>
        <a:p>
          <a:endParaRPr lang="en-US"/>
        </a:p>
      </dgm:t>
    </dgm:pt>
    <dgm:pt modelId="{DE50C641-CD08-A846-B7EB-02241BA70688}" type="sibTrans" cxnId="{E7042CE6-A233-CB47-A6F5-D0D71F329C45}">
      <dgm:prSet/>
      <dgm:spPr/>
      <dgm:t>
        <a:bodyPr/>
        <a:lstStyle/>
        <a:p>
          <a:endParaRPr lang="en-US"/>
        </a:p>
      </dgm:t>
    </dgm:pt>
    <dgm:pt modelId="{6E882DEC-3034-E942-B5AA-2835D77DD5C8}">
      <dgm:prSet phldrT="[Text]"/>
      <dgm:spPr/>
      <dgm:t>
        <a:bodyPr/>
        <a:lstStyle/>
        <a:p>
          <a:r>
            <a:rPr lang="en-US" dirty="0"/>
            <a:t>Labels</a:t>
          </a:r>
        </a:p>
      </dgm:t>
    </dgm:pt>
    <dgm:pt modelId="{11E32BAA-4A06-9844-B381-3F8D7D686934}" type="parTrans" cxnId="{9A8098B2-9CE9-D942-9547-38EF361DD3D4}">
      <dgm:prSet/>
      <dgm:spPr/>
      <dgm:t>
        <a:bodyPr/>
        <a:lstStyle/>
        <a:p>
          <a:endParaRPr lang="en-US"/>
        </a:p>
      </dgm:t>
    </dgm:pt>
    <dgm:pt modelId="{DE8B183B-7E7F-5749-9A67-A6C365A09A85}" type="sibTrans" cxnId="{9A8098B2-9CE9-D942-9547-38EF361DD3D4}">
      <dgm:prSet/>
      <dgm:spPr/>
      <dgm:t>
        <a:bodyPr/>
        <a:lstStyle/>
        <a:p>
          <a:endParaRPr lang="en-US"/>
        </a:p>
      </dgm:t>
    </dgm:pt>
    <dgm:pt modelId="{AE199458-77CF-8440-8970-F024006EA226}">
      <dgm:prSet phldrT="[Text]"/>
      <dgm:spPr>
        <a:solidFill>
          <a:srgbClr val="00B0F0"/>
        </a:solidFill>
      </dgm:spPr>
      <dgm:t>
        <a:bodyPr/>
        <a:lstStyle/>
        <a:p>
          <a:r>
            <a:rPr lang="en-US" dirty="0"/>
            <a:t>Model Selection</a:t>
          </a:r>
        </a:p>
      </dgm:t>
    </dgm:pt>
    <dgm:pt modelId="{8FD87771-F4E1-DC47-B38A-8EDD08A5C725}" type="parTrans" cxnId="{8497B9D0-5691-E848-8EE3-C51BC656F8B1}">
      <dgm:prSet/>
      <dgm:spPr/>
      <dgm:t>
        <a:bodyPr/>
        <a:lstStyle/>
        <a:p>
          <a:endParaRPr lang="en-US"/>
        </a:p>
      </dgm:t>
    </dgm:pt>
    <dgm:pt modelId="{89DBDFDC-5EB5-0B49-A8D0-DB22ECB982AF}" type="sibTrans" cxnId="{8497B9D0-5691-E848-8EE3-C51BC656F8B1}">
      <dgm:prSet/>
      <dgm:spPr>
        <a:solidFill>
          <a:srgbClr val="00B0F0"/>
        </a:solidFill>
      </dgm:spPr>
      <dgm:t>
        <a:bodyPr/>
        <a:lstStyle/>
        <a:p>
          <a:endParaRPr lang="en-US"/>
        </a:p>
      </dgm:t>
    </dgm:pt>
    <dgm:pt modelId="{86AA592B-D489-5D4D-93FE-79A538493DA3}">
      <dgm:prSet phldrT="[Text]"/>
      <dgm:spPr>
        <a:solidFill>
          <a:srgbClr val="00B0F0"/>
        </a:solidFill>
      </dgm:spPr>
      <dgm:t>
        <a:bodyPr/>
        <a:lstStyle/>
        <a:p>
          <a:r>
            <a:rPr lang="en-US" dirty="0"/>
            <a:t>Train-Test Splits</a:t>
          </a:r>
        </a:p>
      </dgm:t>
    </dgm:pt>
    <dgm:pt modelId="{06E1BE15-F8C7-9C4D-A90E-557728BBB1D3}" type="parTrans" cxnId="{09F5B15E-E1AD-2E4A-AFF2-C91E75C311A9}">
      <dgm:prSet/>
      <dgm:spPr/>
      <dgm:t>
        <a:bodyPr/>
        <a:lstStyle/>
        <a:p>
          <a:endParaRPr lang="en-US"/>
        </a:p>
      </dgm:t>
    </dgm:pt>
    <dgm:pt modelId="{9EB8E24C-CDF4-7B49-8A25-38E38E64AA9F}" type="sibTrans" cxnId="{09F5B15E-E1AD-2E4A-AFF2-C91E75C311A9}">
      <dgm:prSet/>
      <dgm:spPr/>
      <dgm:t>
        <a:bodyPr/>
        <a:lstStyle/>
        <a:p>
          <a:endParaRPr lang="en-US"/>
        </a:p>
      </dgm:t>
    </dgm:pt>
    <dgm:pt modelId="{69F25C00-F7E1-8B47-8544-B81240B6C7F2}">
      <dgm:prSet phldrT="[Text]"/>
      <dgm:spPr>
        <a:solidFill>
          <a:srgbClr val="00B0F0"/>
        </a:solidFill>
      </dgm:spPr>
      <dgm:t>
        <a:bodyPr/>
        <a:lstStyle/>
        <a:p>
          <a:r>
            <a:rPr lang="en-US" dirty="0"/>
            <a:t>Performance Metrics</a:t>
          </a:r>
        </a:p>
      </dgm:t>
    </dgm:pt>
    <dgm:pt modelId="{258EB4FC-8DB3-204B-AE19-757E57DBF8E2}" type="parTrans" cxnId="{FC1AC939-5A01-D84B-8800-0E045D0F93C8}">
      <dgm:prSet/>
      <dgm:spPr/>
      <dgm:t>
        <a:bodyPr/>
        <a:lstStyle/>
        <a:p>
          <a:endParaRPr lang="en-US"/>
        </a:p>
      </dgm:t>
    </dgm:pt>
    <dgm:pt modelId="{2C4AF3F2-4BEF-1E41-A9DC-C2CCA7D68218}" type="sibTrans" cxnId="{FC1AC939-5A01-D84B-8800-0E045D0F93C8}">
      <dgm:prSet/>
      <dgm:spPr/>
      <dgm:t>
        <a:bodyPr/>
        <a:lstStyle/>
        <a:p>
          <a:endParaRPr lang="en-US"/>
        </a:p>
      </dgm:t>
    </dgm:pt>
    <dgm:pt modelId="{882FED25-8C48-F941-A0FE-6B2DFF5CD464}">
      <dgm:prSet phldrT="[Text]"/>
      <dgm:spPr>
        <a:solidFill>
          <a:schemeClr val="tx1">
            <a:lumMod val="65000"/>
            <a:lumOff val="35000"/>
          </a:schemeClr>
        </a:solidFill>
      </dgm:spPr>
      <dgm:t>
        <a:bodyPr/>
        <a:lstStyle/>
        <a:p>
          <a:r>
            <a:rPr lang="en-US" dirty="0"/>
            <a:t>Model Interpretation</a:t>
          </a:r>
        </a:p>
      </dgm:t>
    </dgm:pt>
    <dgm:pt modelId="{B419AD8C-EBD7-5443-9C93-E4B849DE07B6}" type="parTrans" cxnId="{467F9BED-D392-3940-B061-1699282DB62A}">
      <dgm:prSet/>
      <dgm:spPr/>
      <dgm:t>
        <a:bodyPr/>
        <a:lstStyle/>
        <a:p>
          <a:endParaRPr lang="en-US"/>
        </a:p>
      </dgm:t>
    </dgm:pt>
    <dgm:pt modelId="{030A6B87-CA32-C340-A552-365F7A05C57F}" type="sibTrans" cxnId="{467F9BED-D392-3940-B061-1699282DB62A}">
      <dgm:prSet/>
      <dgm:spPr>
        <a:solidFill>
          <a:schemeClr val="bg2"/>
        </a:solidFill>
      </dgm:spPr>
      <dgm:t>
        <a:bodyPr/>
        <a:lstStyle/>
        <a:p>
          <a:endParaRPr lang="en-US"/>
        </a:p>
      </dgm:t>
    </dgm:pt>
    <dgm:pt modelId="{60FEA49A-52E5-FB49-B9D7-919B8E8D64F4}">
      <dgm:prSet/>
      <dgm:spPr>
        <a:solidFill>
          <a:schemeClr val="accent6">
            <a:lumMod val="50000"/>
          </a:schemeClr>
        </a:solidFill>
      </dgm:spPr>
      <dgm:t>
        <a:bodyPr/>
        <a:lstStyle/>
        <a:p>
          <a:r>
            <a:rPr lang="en-US" dirty="0"/>
            <a:t>Entities</a:t>
          </a:r>
        </a:p>
      </dgm:t>
    </dgm:pt>
    <dgm:pt modelId="{7E8F7D45-586B-A641-B509-72E0E3DB9800}" type="parTrans" cxnId="{B650C331-3E4A-9142-9766-ADC1499BB1FB}">
      <dgm:prSet/>
      <dgm:spPr/>
      <dgm:t>
        <a:bodyPr/>
        <a:lstStyle/>
        <a:p>
          <a:endParaRPr lang="en-US"/>
        </a:p>
      </dgm:t>
    </dgm:pt>
    <dgm:pt modelId="{E893C522-81CE-8546-BA58-AAD1F1CCD417}" type="sibTrans" cxnId="{B650C331-3E4A-9142-9766-ADC1499BB1FB}">
      <dgm:prSet/>
      <dgm:spPr/>
      <dgm:t>
        <a:bodyPr/>
        <a:lstStyle/>
        <a:p>
          <a:endParaRPr lang="en-US"/>
        </a:p>
      </dgm:t>
    </dgm:pt>
    <dgm:pt modelId="{8933D80B-03CB-154C-805F-13221DB1B822}">
      <dgm:prSet/>
      <dgm:spPr>
        <a:solidFill>
          <a:schemeClr val="accent6">
            <a:lumMod val="50000"/>
          </a:schemeClr>
        </a:solidFill>
      </dgm:spPr>
      <dgm:t>
        <a:bodyPr/>
        <a:lstStyle/>
        <a:p>
          <a:r>
            <a:rPr lang="en-US" dirty="0"/>
            <a:t>temporal</a:t>
          </a:r>
        </a:p>
      </dgm:t>
    </dgm:pt>
    <dgm:pt modelId="{05F6BE08-6836-6D4D-951F-A258F2E08662}" type="parTrans" cxnId="{01877F06-0601-234E-B04A-2AADE4C2D154}">
      <dgm:prSet/>
      <dgm:spPr/>
      <dgm:t>
        <a:bodyPr/>
        <a:lstStyle/>
        <a:p>
          <a:endParaRPr lang="en-US"/>
        </a:p>
      </dgm:t>
    </dgm:pt>
    <dgm:pt modelId="{59F6EB62-364A-E44D-A61C-CEA12AA8589C}" type="sibTrans" cxnId="{01877F06-0601-234E-B04A-2AADE4C2D154}">
      <dgm:prSet/>
      <dgm:spPr/>
      <dgm:t>
        <a:bodyPr/>
        <a:lstStyle/>
        <a:p>
          <a:endParaRPr lang="en-US"/>
        </a:p>
      </dgm:t>
    </dgm:pt>
    <dgm:pt modelId="{B1557D1B-A1F8-FC4B-B50D-EA46AEAC83E2}">
      <dgm:prSet/>
      <dgm:spPr>
        <a:solidFill>
          <a:schemeClr val="accent6">
            <a:lumMod val="50000"/>
          </a:schemeClr>
        </a:solidFill>
      </dgm:spPr>
      <dgm:t>
        <a:bodyPr/>
        <a:lstStyle/>
        <a:p>
          <a:r>
            <a:rPr lang="en-US" dirty="0"/>
            <a:t>Spatial</a:t>
          </a:r>
        </a:p>
      </dgm:t>
    </dgm:pt>
    <dgm:pt modelId="{301BEF8E-62FD-F942-ABEC-722E78A30EAC}" type="parTrans" cxnId="{0D418D49-B127-3C44-AF37-A060A5F8F42E}">
      <dgm:prSet/>
      <dgm:spPr/>
      <dgm:t>
        <a:bodyPr/>
        <a:lstStyle/>
        <a:p>
          <a:endParaRPr lang="en-US"/>
        </a:p>
      </dgm:t>
    </dgm:pt>
    <dgm:pt modelId="{76EC83BA-130D-EA44-8EE3-6264D4A2F0C7}" type="sibTrans" cxnId="{0D418D49-B127-3C44-AF37-A060A5F8F42E}">
      <dgm:prSet/>
      <dgm:spPr/>
      <dgm:t>
        <a:bodyPr/>
        <a:lstStyle/>
        <a:p>
          <a:endParaRPr lang="en-US"/>
        </a:p>
      </dgm:t>
    </dgm:pt>
    <dgm:pt modelId="{DDAC47D6-F859-4340-B28C-6D49EE097740}">
      <dgm:prSet/>
      <dgm:spPr>
        <a:solidFill>
          <a:schemeClr val="accent6">
            <a:lumMod val="50000"/>
          </a:schemeClr>
        </a:solidFill>
      </dgm:spPr>
      <dgm:t>
        <a:bodyPr/>
        <a:lstStyle/>
        <a:p>
          <a:r>
            <a:rPr lang="en-US" dirty="0"/>
            <a:t>…</a:t>
          </a:r>
        </a:p>
      </dgm:t>
    </dgm:pt>
    <dgm:pt modelId="{5B556703-BE01-8848-BE27-5969CF3D2B5D}" type="parTrans" cxnId="{B5AA2D8B-61D5-DB43-8D06-4875A7EB0CBD}">
      <dgm:prSet/>
      <dgm:spPr/>
      <dgm:t>
        <a:bodyPr/>
        <a:lstStyle/>
        <a:p>
          <a:endParaRPr lang="en-US"/>
        </a:p>
      </dgm:t>
    </dgm:pt>
    <dgm:pt modelId="{0A2D5029-F7E5-6C47-9CF0-D5505B2F8FFB}" type="sibTrans" cxnId="{B5AA2D8B-61D5-DB43-8D06-4875A7EB0CBD}">
      <dgm:prSet/>
      <dgm:spPr/>
      <dgm:t>
        <a:bodyPr/>
        <a:lstStyle/>
        <a:p>
          <a:endParaRPr lang="en-US"/>
        </a:p>
      </dgm:t>
    </dgm:pt>
    <dgm:pt modelId="{4861F807-1580-8C4F-9C33-66D2EDE9ABAD}">
      <dgm:prSet phldrT="[Text]"/>
      <dgm:spPr/>
      <dgm:t>
        <a:bodyPr/>
        <a:lstStyle/>
        <a:p>
          <a:r>
            <a:rPr lang="en-US" dirty="0"/>
            <a:t>Models</a:t>
          </a:r>
        </a:p>
      </dgm:t>
    </dgm:pt>
    <dgm:pt modelId="{8CC078C6-7EFD-9A46-B445-021F345DCF5A}" type="parTrans" cxnId="{881C745A-6BF5-1846-9762-D162446F8EE8}">
      <dgm:prSet/>
      <dgm:spPr/>
      <dgm:t>
        <a:bodyPr/>
        <a:lstStyle/>
        <a:p>
          <a:endParaRPr lang="en-US"/>
        </a:p>
      </dgm:t>
    </dgm:pt>
    <dgm:pt modelId="{5D77E747-1467-6249-A64A-E8E192C48D64}" type="sibTrans" cxnId="{881C745A-6BF5-1846-9762-D162446F8EE8}">
      <dgm:prSet/>
      <dgm:spPr/>
      <dgm:t>
        <a:bodyPr/>
        <a:lstStyle/>
        <a:p>
          <a:endParaRPr lang="en-US"/>
        </a:p>
      </dgm:t>
    </dgm:pt>
    <dgm:pt modelId="{917501D8-12A6-0D43-82EB-9B8BF9A095D6}">
      <dgm:prSet phldrT="[Text]"/>
      <dgm:spPr/>
      <dgm:t>
        <a:bodyPr/>
        <a:lstStyle/>
        <a:p>
          <a:r>
            <a:rPr lang="en-US" dirty="0"/>
            <a:t>Dealing with Bias and Fairness</a:t>
          </a:r>
        </a:p>
      </dgm:t>
    </dgm:pt>
    <dgm:pt modelId="{2189082E-6C82-944A-BE92-D9BC72270382}" type="parTrans" cxnId="{0E3C2485-CAF8-434B-89F0-893517E042E7}">
      <dgm:prSet/>
      <dgm:spPr/>
      <dgm:t>
        <a:bodyPr/>
        <a:lstStyle/>
        <a:p>
          <a:endParaRPr lang="en-US"/>
        </a:p>
      </dgm:t>
    </dgm:pt>
    <dgm:pt modelId="{04D5671A-AE7F-BD4E-9B86-A6A6425F59A8}" type="sibTrans" cxnId="{0E3C2485-CAF8-434B-89F0-893517E042E7}">
      <dgm:prSet/>
      <dgm:spPr/>
      <dgm:t>
        <a:bodyPr/>
        <a:lstStyle/>
        <a:p>
          <a:endParaRPr lang="en-US"/>
        </a:p>
      </dgm:t>
    </dgm:pt>
    <dgm:pt modelId="{1F12B085-E167-9940-8DCF-A46224752E8F}">
      <dgm:prSet phldrT="[Text]"/>
      <dgm:spPr>
        <a:solidFill>
          <a:schemeClr val="accent6">
            <a:lumMod val="50000"/>
          </a:schemeClr>
        </a:solidFill>
      </dgm:spPr>
      <dgm:t>
        <a:bodyPr/>
        <a:lstStyle/>
        <a:p>
          <a:r>
            <a:rPr lang="en-US" dirty="0"/>
            <a:t>Field Trial Design</a:t>
          </a:r>
        </a:p>
      </dgm:t>
    </dgm:pt>
    <dgm:pt modelId="{7A893FC9-C7B2-A646-8934-DEE2F8F265BA}" type="parTrans" cxnId="{87E2372F-44B8-7346-94AD-1B6CD49001EC}">
      <dgm:prSet/>
      <dgm:spPr/>
      <dgm:t>
        <a:bodyPr/>
        <a:lstStyle/>
        <a:p>
          <a:endParaRPr lang="en-US"/>
        </a:p>
      </dgm:t>
    </dgm:pt>
    <dgm:pt modelId="{59E7433E-EA1A-A445-8F72-1DCCEC9CF854}" type="sibTrans" cxnId="{87E2372F-44B8-7346-94AD-1B6CD49001EC}">
      <dgm:prSet/>
      <dgm:spPr>
        <a:solidFill>
          <a:schemeClr val="accent6">
            <a:lumMod val="50000"/>
          </a:schemeClr>
        </a:solidFill>
      </dgm:spPr>
      <dgm:t>
        <a:bodyPr/>
        <a:lstStyle/>
        <a:p>
          <a:endParaRPr lang="en-US"/>
        </a:p>
      </dgm:t>
    </dgm:pt>
    <dgm:pt modelId="{4300FFA5-0FE1-0644-9B26-EF0EC29D2E58}">
      <dgm:prSet phldrT="[Text]"/>
      <dgm:spPr/>
      <dgm:t>
        <a:bodyPr/>
        <a:lstStyle/>
        <a:p>
          <a:r>
            <a:rPr lang="en-US" dirty="0"/>
            <a:t>Deployment</a:t>
          </a:r>
        </a:p>
      </dgm:t>
    </dgm:pt>
    <dgm:pt modelId="{CD73BF7D-329F-4F42-9B2D-1C22A52FFC9D}" type="parTrans" cxnId="{E9A0EB78-92A5-5E4E-8437-0C6B9359762F}">
      <dgm:prSet/>
      <dgm:spPr/>
      <dgm:t>
        <a:bodyPr/>
        <a:lstStyle/>
        <a:p>
          <a:endParaRPr lang="en-US"/>
        </a:p>
      </dgm:t>
    </dgm:pt>
    <dgm:pt modelId="{2C4637A3-9257-AA41-A5B8-B87451C5F477}" type="sibTrans" cxnId="{E9A0EB78-92A5-5E4E-8437-0C6B9359762F}">
      <dgm:prSet/>
      <dgm:spPr/>
      <dgm:t>
        <a:bodyPr/>
        <a:lstStyle/>
        <a:p>
          <a:endParaRPr lang="en-US"/>
        </a:p>
      </dgm:t>
    </dgm:pt>
    <dgm:pt modelId="{B86E1618-0E2D-E84D-BCEB-2453703211F3}">
      <dgm:prSet phldrT="[Text]"/>
      <dgm:spPr>
        <a:solidFill>
          <a:srgbClr val="00B0F0"/>
        </a:solidFill>
      </dgm:spPr>
      <dgm:t>
        <a:bodyPr/>
        <a:lstStyle/>
        <a:p>
          <a:r>
            <a:rPr lang="en-US" dirty="0"/>
            <a:t>Monitoring</a:t>
          </a:r>
        </a:p>
      </dgm:t>
    </dgm:pt>
    <dgm:pt modelId="{4EFD42D0-7098-564F-980C-3F3CECAA5410}" type="parTrans" cxnId="{BE324233-F9AC-DC43-A89C-3F7FD9B5D466}">
      <dgm:prSet/>
      <dgm:spPr/>
      <dgm:t>
        <a:bodyPr/>
        <a:lstStyle/>
        <a:p>
          <a:endParaRPr lang="en-US"/>
        </a:p>
      </dgm:t>
    </dgm:pt>
    <dgm:pt modelId="{877FBD8C-7A3B-5E45-8830-1FEAB09A55C5}" type="sibTrans" cxnId="{BE324233-F9AC-DC43-A89C-3F7FD9B5D466}">
      <dgm:prSet/>
      <dgm:spPr/>
      <dgm:t>
        <a:bodyPr/>
        <a:lstStyle/>
        <a:p>
          <a:endParaRPr lang="en-US"/>
        </a:p>
      </dgm:t>
    </dgm:pt>
    <dgm:pt modelId="{63B03111-9832-1646-BDF4-5D9B749EF795}">
      <dgm:prSet phldrT="[Text]"/>
      <dgm:spPr>
        <a:solidFill>
          <a:schemeClr val="tx1">
            <a:lumMod val="65000"/>
            <a:lumOff val="35000"/>
          </a:schemeClr>
        </a:solidFill>
      </dgm:spPr>
      <dgm:t>
        <a:bodyPr/>
        <a:lstStyle/>
        <a:p>
          <a:r>
            <a:rPr lang="en-US" dirty="0"/>
            <a:t>Goals, Actions, Data, Analysis, Ethics</a:t>
          </a:r>
        </a:p>
      </dgm:t>
    </dgm:pt>
    <dgm:pt modelId="{1C812E3F-39E1-CF47-BBBD-159FAEC5C786}" type="parTrans" cxnId="{9F4BBA63-304C-604B-A391-58E4720B5BE5}">
      <dgm:prSet/>
      <dgm:spPr/>
      <dgm:t>
        <a:bodyPr/>
        <a:lstStyle/>
        <a:p>
          <a:endParaRPr lang="en-US"/>
        </a:p>
      </dgm:t>
    </dgm:pt>
    <dgm:pt modelId="{702B8123-1BB3-E349-AB4A-1A9D41698317}" type="sibTrans" cxnId="{9F4BBA63-304C-604B-A391-58E4720B5BE5}">
      <dgm:prSet/>
      <dgm:spPr/>
      <dgm:t>
        <a:bodyPr/>
        <a:lstStyle/>
        <a:p>
          <a:endParaRPr lang="en-US"/>
        </a:p>
      </dgm:t>
    </dgm:pt>
    <dgm:pt modelId="{CBF254FA-D4E0-B74E-A18D-AE53AEBD67CD}" type="pres">
      <dgm:prSet presAssocID="{E9FB0F4E-6967-3B44-A32F-E8B1C7AE98D5}" presName="diagram" presStyleCnt="0">
        <dgm:presLayoutVars>
          <dgm:dir/>
          <dgm:resizeHandles val="exact"/>
        </dgm:presLayoutVars>
      </dgm:prSet>
      <dgm:spPr/>
    </dgm:pt>
    <dgm:pt modelId="{B4D5E3D8-47D8-1A4C-9387-6DE60324DF6F}" type="pres">
      <dgm:prSet presAssocID="{75350DEC-25F7-F240-A4BF-3A92E80C52F5}" presName="node" presStyleLbl="node1" presStyleIdx="0" presStyleCnt="10">
        <dgm:presLayoutVars>
          <dgm:bulletEnabled val="1"/>
        </dgm:presLayoutVars>
      </dgm:prSet>
      <dgm:spPr/>
    </dgm:pt>
    <dgm:pt modelId="{A58869D2-B78E-DD40-ACB3-9F052F33CBCE}" type="pres">
      <dgm:prSet presAssocID="{BAC284C6-3986-1C48-93AC-8FEBC662ECEE}" presName="sibTrans" presStyleLbl="sibTrans2D1" presStyleIdx="0" presStyleCnt="9"/>
      <dgm:spPr/>
    </dgm:pt>
    <dgm:pt modelId="{814C8FA7-CFA6-FA42-8BC8-CD119ED58623}" type="pres">
      <dgm:prSet presAssocID="{BAC284C6-3986-1C48-93AC-8FEBC662ECEE}" presName="connectorText" presStyleLbl="sibTrans2D1" presStyleIdx="0" presStyleCnt="9"/>
      <dgm:spPr/>
    </dgm:pt>
    <dgm:pt modelId="{C234DD4B-5CB7-E549-AD0E-83532D584FCF}" type="pres">
      <dgm:prSet presAssocID="{4F2509E8-87E6-2347-B926-EB9BDDECA6FD}" presName="node" presStyleLbl="node1" presStyleIdx="1" presStyleCnt="10">
        <dgm:presLayoutVars>
          <dgm:bulletEnabled val="1"/>
        </dgm:presLayoutVars>
      </dgm:prSet>
      <dgm:spPr/>
    </dgm:pt>
    <dgm:pt modelId="{16C02E65-2210-C24E-8692-38A2A70EC148}" type="pres">
      <dgm:prSet presAssocID="{748D4455-259E-4245-ADD2-8DDAC2A60773}" presName="sibTrans" presStyleLbl="sibTrans2D1" presStyleIdx="1" presStyleCnt="9"/>
      <dgm:spPr/>
    </dgm:pt>
    <dgm:pt modelId="{7060A806-1549-3F45-A072-7BB9691C2D8D}" type="pres">
      <dgm:prSet presAssocID="{748D4455-259E-4245-ADD2-8DDAC2A60773}" presName="connectorText" presStyleLbl="sibTrans2D1" presStyleIdx="1" presStyleCnt="9"/>
      <dgm:spPr/>
    </dgm:pt>
    <dgm:pt modelId="{FBF1C564-B2B8-4C41-BE63-B8171F8EB76E}" type="pres">
      <dgm:prSet presAssocID="{7B079A50-DF5E-0A4C-9491-2FBAFC0F785B}" presName="node" presStyleLbl="node1" presStyleIdx="2" presStyleCnt="10">
        <dgm:presLayoutVars>
          <dgm:bulletEnabled val="1"/>
        </dgm:presLayoutVars>
      </dgm:prSet>
      <dgm:spPr/>
    </dgm:pt>
    <dgm:pt modelId="{680472FB-1DED-B043-9C18-8E9AFCBED6E9}" type="pres">
      <dgm:prSet presAssocID="{00735B98-C924-5743-B429-DBBBDEA50165}" presName="sibTrans" presStyleLbl="sibTrans2D1" presStyleIdx="2" presStyleCnt="9"/>
      <dgm:spPr/>
    </dgm:pt>
    <dgm:pt modelId="{002AA36D-CAF6-0343-B244-6F6849B9EB75}" type="pres">
      <dgm:prSet presAssocID="{00735B98-C924-5743-B429-DBBBDEA50165}" presName="connectorText" presStyleLbl="sibTrans2D1" presStyleIdx="2" presStyleCnt="9"/>
      <dgm:spPr/>
    </dgm:pt>
    <dgm:pt modelId="{CC8F3904-974E-2647-9B88-B6062079D1ED}" type="pres">
      <dgm:prSet presAssocID="{EB4866D8-1266-8945-89C4-F4CD4F9D8A6F}" presName="node" presStyleLbl="node1" presStyleIdx="3" presStyleCnt="10">
        <dgm:presLayoutVars>
          <dgm:bulletEnabled val="1"/>
        </dgm:presLayoutVars>
      </dgm:prSet>
      <dgm:spPr/>
    </dgm:pt>
    <dgm:pt modelId="{5383FDA3-64FA-604A-8CAF-995772572DB0}" type="pres">
      <dgm:prSet presAssocID="{206E47A8-99B6-484A-AD35-04DCB9238B9B}" presName="sibTrans" presStyleLbl="sibTrans2D1" presStyleIdx="3" presStyleCnt="9"/>
      <dgm:spPr/>
    </dgm:pt>
    <dgm:pt modelId="{AC48ED73-8B05-6041-911E-F23E178815C4}" type="pres">
      <dgm:prSet presAssocID="{206E47A8-99B6-484A-AD35-04DCB9238B9B}" presName="connectorText" presStyleLbl="sibTrans2D1" presStyleIdx="3" presStyleCnt="9"/>
      <dgm:spPr/>
    </dgm:pt>
    <dgm:pt modelId="{F11F753D-D453-BC4F-BACE-C4F8A11ECEA5}" type="pres">
      <dgm:prSet presAssocID="{AE199458-77CF-8440-8970-F024006EA226}" presName="node" presStyleLbl="node1" presStyleIdx="4" presStyleCnt="10">
        <dgm:presLayoutVars>
          <dgm:bulletEnabled val="1"/>
        </dgm:presLayoutVars>
      </dgm:prSet>
      <dgm:spPr/>
    </dgm:pt>
    <dgm:pt modelId="{F8E19199-589F-1946-8222-73EA4584121E}" type="pres">
      <dgm:prSet presAssocID="{89DBDFDC-5EB5-0B49-A8D0-DB22ECB982AF}" presName="sibTrans" presStyleLbl="sibTrans2D1" presStyleIdx="4" presStyleCnt="9"/>
      <dgm:spPr/>
    </dgm:pt>
    <dgm:pt modelId="{1E3ABFF9-C6C0-0441-8FEA-3F98FEF0374E}" type="pres">
      <dgm:prSet presAssocID="{89DBDFDC-5EB5-0B49-A8D0-DB22ECB982AF}" presName="connectorText" presStyleLbl="sibTrans2D1" presStyleIdx="4" presStyleCnt="9"/>
      <dgm:spPr/>
    </dgm:pt>
    <dgm:pt modelId="{529FCC09-4687-E147-80E8-2EB7609DC9CF}" type="pres">
      <dgm:prSet presAssocID="{882FED25-8C48-F941-A0FE-6B2DFF5CD464}" presName="node" presStyleLbl="node1" presStyleIdx="5" presStyleCnt="10">
        <dgm:presLayoutVars>
          <dgm:bulletEnabled val="1"/>
        </dgm:presLayoutVars>
      </dgm:prSet>
      <dgm:spPr/>
    </dgm:pt>
    <dgm:pt modelId="{5381123D-2C93-3241-8E06-B77D04CAE8EC}" type="pres">
      <dgm:prSet presAssocID="{030A6B87-CA32-C340-A552-365F7A05C57F}" presName="sibTrans" presStyleLbl="sibTrans2D1" presStyleIdx="5" presStyleCnt="9"/>
      <dgm:spPr/>
    </dgm:pt>
    <dgm:pt modelId="{2E3787C8-BF17-C343-9F7D-55355502CEE3}" type="pres">
      <dgm:prSet presAssocID="{030A6B87-CA32-C340-A552-365F7A05C57F}" presName="connectorText" presStyleLbl="sibTrans2D1" presStyleIdx="5" presStyleCnt="9"/>
      <dgm:spPr/>
    </dgm:pt>
    <dgm:pt modelId="{1850AAD1-4903-FE47-A71D-0B73E666CD99}" type="pres">
      <dgm:prSet presAssocID="{917501D8-12A6-0D43-82EB-9B8BF9A095D6}" presName="node" presStyleLbl="node1" presStyleIdx="6" presStyleCnt="10">
        <dgm:presLayoutVars>
          <dgm:bulletEnabled val="1"/>
        </dgm:presLayoutVars>
      </dgm:prSet>
      <dgm:spPr/>
    </dgm:pt>
    <dgm:pt modelId="{D7CE2DAE-ABF0-9641-AE1A-0DB79AEBD84A}" type="pres">
      <dgm:prSet presAssocID="{04D5671A-AE7F-BD4E-9B86-A6A6425F59A8}" presName="sibTrans" presStyleLbl="sibTrans2D1" presStyleIdx="6" presStyleCnt="9"/>
      <dgm:spPr/>
    </dgm:pt>
    <dgm:pt modelId="{DC4C8257-9496-D04B-A26B-2200A3FFE3E7}" type="pres">
      <dgm:prSet presAssocID="{04D5671A-AE7F-BD4E-9B86-A6A6425F59A8}" presName="connectorText" presStyleLbl="sibTrans2D1" presStyleIdx="6" presStyleCnt="9"/>
      <dgm:spPr/>
    </dgm:pt>
    <dgm:pt modelId="{0538887E-FF31-324E-B401-E87E44AFF0AA}" type="pres">
      <dgm:prSet presAssocID="{1F12B085-E167-9940-8DCF-A46224752E8F}" presName="node" presStyleLbl="node1" presStyleIdx="7" presStyleCnt="10">
        <dgm:presLayoutVars>
          <dgm:bulletEnabled val="1"/>
        </dgm:presLayoutVars>
      </dgm:prSet>
      <dgm:spPr/>
    </dgm:pt>
    <dgm:pt modelId="{92EB25B1-D4AE-754E-BD44-115E26D1FF80}" type="pres">
      <dgm:prSet presAssocID="{59E7433E-EA1A-A445-8F72-1DCCEC9CF854}" presName="sibTrans" presStyleLbl="sibTrans2D1" presStyleIdx="7" presStyleCnt="9"/>
      <dgm:spPr/>
    </dgm:pt>
    <dgm:pt modelId="{B4D2AADB-2320-D741-9683-970A9AF56C3E}" type="pres">
      <dgm:prSet presAssocID="{59E7433E-EA1A-A445-8F72-1DCCEC9CF854}" presName="connectorText" presStyleLbl="sibTrans2D1" presStyleIdx="7" presStyleCnt="9"/>
      <dgm:spPr/>
    </dgm:pt>
    <dgm:pt modelId="{C225C079-1737-3742-99A0-0A7B593214FB}" type="pres">
      <dgm:prSet presAssocID="{4300FFA5-0FE1-0644-9B26-EF0EC29D2E58}" presName="node" presStyleLbl="node1" presStyleIdx="8" presStyleCnt="10">
        <dgm:presLayoutVars>
          <dgm:bulletEnabled val="1"/>
        </dgm:presLayoutVars>
      </dgm:prSet>
      <dgm:spPr/>
    </dgm:pt>
    <dgm:pt modelId="{C8297064-9915-AB4E-A9CB-FFEA8FC197B9}" type="pres">
      <dgm:prSet presAssocID="{2C4637A3-9257-AA41-A5B8-B87451C5F477}" presName="sibTrans" presStyleLbl="sibTrans2D1" presStyleIdx="8" presStyleCnt="9"/>
      <dgm:spPr/>
    </dgm:pt>
    <dgm:pt modelId="{EDC8E22C-F874-6448-9DE8-54F7348385E0}" type="pres">
      <dgm:prSet presAssocID="{2C4637A3-9257-AA41-A5B8-B87451C5F477}" presName="connectorText" presStyleLbl="sibTrans2D1" presStyleIdx="8" presStyleCnt="9"/>
      <dgm:spPr/>
    </dgm:pt>
    <dgm:pt modelId="{098F0226-B690-1B45-B506-7C933BFB7998}" type="pres">
      <dgm:prSet presAssocID="{B86E1618-0E2D-E84D-BCEB-2453703211F3}" presName="node" presStyleLbl="node1" presStyleIdx="9" presStyleCnt="10">
        <dgm:presLayoutVars>
          <dgm:bulletEnabled val="1"/>
        </dgm:presLayoutVars>
      </dgm:prSet>
      <dgm:spPr/>
    </dgm:pt>
  </dgm:ptLst>
  <dgm:cxnLst>
    <dgm:cxn modelId="{B95DCD03-4AAD-4B42-9243-666F8DB599E8}" type="presOf" srcId="{8933D80B-03CB-154C-805F-13221DB1B822}" destId="{FBF1C564-B2B8-4C41-BE63-B8171F8EB76E}" srcOrd="0" destOrd="2" presId="urn:microsoft.com/office/officeart/2005/8/layout/process5"/>
    <dgm:cxn modelId="{30E4E603-88A2-FC48-B384-BE3A5BB6B8C0}" type="presOf" srcId="{BAC284C6-3986-1C48-93AC-8FEBC662ECEE}" destId="{814C8FA7-CFA6-FA42-8BC8-CD119ED58623}" srcOrd="1" destOrd="0" presId="urn:microsoft.com/office/officeart/2005/8/layout/process5"/>
    <dgm:cxn modelId="{B3721305-A4DC-1D4B-9870-E1245EA94AA1}" type="presOf" srcId="{5FE83F24-F694-6A4B-99C0-78300CB546E1}" destId="{CC8F3904-974E-2647-9B88-B6062079D1ED}" srcOrd="0" destOrd="1" presId="urn:microsoft.com/office/officeart/2005/8/layout/process5"/>
    <dgm:cxn modelId="{01877F06-0601-234E-B04A-2AADE4C2D154}" srcId="{7B079A50-DF5E-0A4C-9491-2FBAFC0F785B}" destId="{8933D80B-03CB-154C-805F-13221DB1B822}" srcOrd="1" destOrd="0" parTransId="{05F6BE08-6836-6D4D-951F-A258F2E08662}" sibTransId="{59F6EB62-364A-E44D-A61C-CEA12AA8589C}"/>
    <dgm:cxn modelId="{0E10E907-0ADA-4D45-9069-B9A3AC9E0310}" type="presOf" srcId="{7B079A50-DF5E-0A4C-9491-2FBAFC0F785B}" destId="{FBF1C564-B2B8-4C41-BE63-B8171F8EB76E}" srcOrd="0" destOrd="0" presId="urn:microsoft.com/office/officeart/2005/8/layout/process5"/>
    <dgm:cxn modelId="{D5992D08-7598-A94A-AD4C-62B4CD474D26}" type="presOf" srcId="{761579F4-10DF-F244-9532-25DEF4807D83}" destId="{C234DD4B-5CB7-E549-AD0E-83532D584FCF}" srcOrd="0" destOrd="3" presId="urn:microsoft.com/office/officeart/2005/8/layout/process5"/>
    <dgm:cxn modelId="{F62E5C0C-C9DB-474B-99E5-505C0287727A}" type="presOf" srcId="{B86E1618-0E2D-E84D-BCEB-2453703211F3}" destId="{098F0226-B690-1B45-B506-7C933BFB7998}" srcOrd="0" destOrd="0" presId="urn:microsoft.com/office/officeart/2005/8/layout/process5"/>
    <dgm:cxn modelId="{81D07A23-EA35-C94F-81FA-E72150079877}" srcId="{E9FB0F4E-6967-3B44-A32F-E8B1C7AE98D5}" destId="{75350DEC-25F7-F240-A4BF-3A92E80C52F5}" srcOrd="0" destOrd="0" parTransId="{965794C1-5767-E94D-8105-ED104B4D33E2}" sibTransId="{BAC284C6-3986-1C48-93AC-8FEBC662ECEE}"/>
    <dgm:cxn modelId="{BFD8C726-235C-FD40-B9F6-87513427E29C}" type="presOf" srcId="{4861F807-1580-8C4F-9C33-66D2EDE9ABAD}" destId="{CC8F3904-974E-2647-9B88-B6062079D1ED}" srcOrd="0" destOrd="4" presId="urn:microsoft.com/office/officeart/2005/8/layout/process5"/>
    <dgm:cxn modelId="{A5814027-F41C-1F45-84CD-3391AC53F8A5}" type="presOf" srcId="{DDAC47D6-F859-4340-B28C-6D49EE097740}" destId="{FBF1C564-B2B8-4C41-BE63-B8171F8EB76E}" srcOrd="0" destOrd="4" presId="urn:microsoft.com/office/officeart/2005/8/layout/process5"/>
    <dgm:cxn modelId="{4252FF2A-9D9C-154A-8E00-7845AEFA42A3}" type="presOf" srcId="{AE199458-77CF-8440-8970-F024006EA226}" destId="{F11F753D-D453-BC4F-BACE-C4F8A11ECEA5}" srcOrd="0" destOrd="0" presId="urn:microsoft.com/office/officeart/2005/8/layout/process5"/>
    <dgm:cxn modelId="{87E2372F-44B8-7346-94AD-1B6CD49001EC}" srcId="{E9FB0F4E-6967-3B44-A32F-E8B1C7AE98D5}" destId="{1F12B085-E167-9940-8DCF-A46224752E8F}" srcOrd="7" destOrd="0" parTransId="{7A893FC9-C7B2-A646-8934-DEE2F8F265BA}" sibTransId="{59E7433E-EA1A-A445-8F72-1DCCEC9CF854}"/>
    <dgm:cxn modelId="{B650C331-3E4A-9142-9766-ADC1499BB1FB}" srcId="{7B079A50-DF5E-0A4C-9491-2FBAFC0F785B}" destId="{60FEA49A-52E5-FB49-B9D7-919B8E8D64F4}" srcOrd="0" destOrd="0" parTransId="{7E8F7D45-586B-A641-B509-72E0E3DB9800}" sibTransId="{E893C522-81CE-8546-BA58-AAD1F1CCD417}"/>
    <dgm:cxn modelId="{BD857532-F26B-7C43-A239-905B90EF1A8C}" type="presOf" srcId="{E9FB0F4E-6967-3B44-A32F-E8B1C7AE98D5}" destId="{CBF254FA-D4E0-B74E-A18D-AE53AEBD67CD}" srcOrd="0" destOrd="0" presId="urn:microsoft.com/office/officeart/2005/8/layout/process5"/>
    <dgm:cxn modelId="{BE324233-F9AC-DC43-A89C-3F7FD9B5D466}" srcId="{E9FB0F4E-6967-3B44-A32F-E8B1C7AE98D5}" destId="{B86E1618-0E2D-E84D-BCEB-2453703211F3}" srcOrd="9" destOrd="0" parTransId="{4EFD42D0-7098-564F-980C-3F3CECAA5410}" sibTransId="{877FBD8C-7A3B-5E45-8830-1FEAB09A55C5}"/>
    <dgm:cxn modelId="{27375D36-313F-2A44-B2E2-0C6FE9D62D1A}" type="presOf" srcId="{75350DEC-25F7-F240-A4BF-3A92E80C52F5}" destId="{B4D5E3D8-47D8-1A4C-9387-6DE60324DF6F}" srcOrd="0" destOrd="0" presId="urn:microsoft.com/office/officeart/2005/8/layout/process5"/>
    <dgm:cxn modelId="{FC1AC939-5A01-D84B-8800-0E045D0F93C8}" srcId="{AE199458-77CF-8440-8970-F024006EA226}" destId="{69F25C00-F7E1-8B47-8544-B81240B6C7F2}" srcOrd="1" destOrd="0" parTransId="{258EB4FC-8DB3-204B-AE19-757E57DBF8E2}" sibTransId="{2C4AF3F2-4BEF-1E41-A9DC-C2CCA7D68218}"/>
    <dgm:cxn modelId="{DF8FAA3E-AA34-BD4E-87F8-31F1AB63A13B}" type="presOf" srcId="{748D4455-259E-4245-ADD2-8DDAC2A60773}" destId="{16C02E65-2210-C24E-8692-38A2A70EC148}" srcOrd="0" destOrd="0" presId="urn:microsoft.com/office/officeart/2005/8/layout/process5"/>
    <dgm:cxn modelId="{0D418D49-B127-3C44-AF37-A060A5F8F42E}" srcId="{7B079A50-DF5E-0A4C-9491-2FBAFC0F785B}" destId="{B1557D1B-A1F8-FC4B-B50D-EA46AEAC83E2}" srcOrd="2" destOrd="0" parTransId="{301BEF8E-62FD-F942-ABEC-722E78A30EAC}" sibTransId="{76EC83BA-130D-EA44-8EE3-6264D4A2F0C7}"/>
    <dgm:cxn modelId="{6A32B64F-6964-414F-AD07-B5887751C75C}" type="presOf" srcId="{882FED25-8C48-F941-A0FE-6B2DFF5CD464}" destId="{529FCC09-4687-E147-80E8-2EB7609DC9CF}" srcOrd="0" destOrd="0" presId="urn:microsoft.com/office/officeart/2005/8/layout/process5"/>
    <dgm:cxn modelId="{57E78F58-C4F1-C642-9A8E-4D1032FFACD8}" type="presOf" srcId="{471C43CE-832D-774D-BB7A-57512EFB5879}" destId="{CC8F3904-974E-2647-9B88-B6062079D1ED}" srcOrd="0" destOrd="3" presId="urn:microsoft.com/office/officeart/2005/8/layout/process5"/>
    <dgm:cxn modelId="{881C745A-6BF5-1846-9762-D162446F8EE8}" srcId="{EB4866D8-1266-8945-89C4-F4CD4F9D8A6F}" destId="{4861F807-1580-8C4F-9C33-66D2EDE9ABAD}" srcOrd="3" destOrd="0" parTransId="{8CC078C6-7EFD-9A46-B445-021F345DCF5A}" sibTransId="{5D77E747-1467-6249-A64A-E8E192C48D64}"/>
    <dgm:cxn modelId="{4D5E675C-49B8-1948-9D17-9FC44F33719A}" type="presOf" srcId="{59E7433E-EA1A-A445-8F72-1DCCEC9CF854}" destId="{B4D2AADB-2320-D741-9683-970A9AF56C3E}" srcOrd="1" destOrd="0" presId="urn:microsoft.com/office/officeart/2005/8/layout/process5"/>
    <dgm:cxn modelId="{09F5B15E-E1AD-2E4A-AFF2-C91E75C311A9}" srcId="{AE199458-77CF-8440-8970-F024006EA226}" destId="{86AA592B-D489-5D4D-93FE-79A538493DA3}" srcOrd="0" destOrd="0" parTransId="{06E1BE15-F8C7-9C4D-A90E-557728BBB1D3}" sibTransId="{9EB8E24C-CDF4-7B49-8A25-38E38E64AA9F}"/>
    <dgm:cxn modelId="{ED970163-ECEE-D849-9B40-616074ECBD3F}" srcId="{EB4866D8-1266-8945-89C4-F4CD4F9D8A6F}" destId="{5FE83F24-F694-6A4B-99C0-78300CB546E1}" srcOrd="0" destOrd="0" parTransId="{E15C2973-AC33-0145-8745-682DFB76DED0}" sibTransId="{A1EBC4F8-774A-B045-880A-03E7D798D46B}"/>
    <dgm:cxn modelId="{6C791863-053A-EA42-B1FD-F40E2AC8732E}" type="presOf" srcId="{6E882DEC-3034-E942-B5AA-2835D77DD5C8}" destId="{CC8F3904-974E-2647-9B88-B6062079D1ED}" srcOrd="0" destOrd="2" presId="urn:microsoft.com/office/officeart/2005/8/layout/process5"/>
    <dgm:cxn modelId="{9F4BBA63-304C-604B-A391-58E4720B5BE5}" srcId="{75350DEC-25F7-F240-A4BF-3A92E80C52F5}" destId="{63B03111-9832-1646-BDF4-5D9B749EF795}" srcOrd="0" destOrd="0" parTransId="{1C812E3F-39E1-CF47-BBBD-159FAEC5C786}" sibTransId="{702B8123-1BB3-E349-AB4A-1A9D41698317}"/>
    <dgm:cxn modelId="{315CA365-BBD4-8349-91E9-B1E78879A052}" type="presOf" srcId="{2C4637A3-9257-AA41-A5B8-B87451C5F477}" destId="{EDC8E22C-F874-6448-9DE8-54F7348385E0}" srcOrd="1" destOrd="0" presId="urn:microsoft.com/office/officeart/2005/8/layout/process5"/>
    <dgm:cxn modelId="{C0BF1A68-E872-0A45-B831-114F7AEF9B31}" type="presOf" srcId="{BAC284C6-3986-1C48-93AC-8FEBC662ECEE}" destId="{A58869D2-B78E-DD40-ACB3-9F052F33CBCE}" srcOrd="0" destOrd="0" presId="urn:microsoft.com/office/officeart/2005/8/layout/process5"/>
    <dgm:cxn modelId="{CCD2446D-140E-2448-AD38-D7354F2F5BD0}" type="presOf" srcId="{86AA592B-D489-5D4D-93FE-79A538493DA3}" destId="{F11F753D-D453-BC4F-BACE-C4F8A11ECEA5}" srcOrd="0" destOrd="1" presId="urn:microsoft.com/office/officeart/2005/8/layout/process5"/>
    <dgm:cxn modelId="{E1407870-18DB-5544-A0A5-2DE0EF6D62BF}" type="presOf" srcId="{EB4866D8-1266-8945-89C4-F4CD4F9D8A6F}" destId="{CC8F3904-974E-2647-9B88-B6062079D1ED}" srcOrd="0" destOrd="0" presId="urn:microsoft.com/office/officeart/2005/8/layout/process5"/>
    <dgm:cxn modelId="{43B9E771-FA74-B642-9EED-7FE4A7CDF11A}" srcId="{4F2509E8-87E6-2347-B926-EB9BDDECA6FD}" destId="{C8AF58C4-450C-0C4C-83CB-1474D3ADA25F}" srcOrd="1" destOrd="0" parTransId="{DEBC2A1C-65D7-5E43-945C-60BBA4631011}" sibTransId="{51773514-44C5-134E-A69D-D30DCA75AB37}"/>
    <dgm:cxn modelId="{BB741775-A4C8-C54B-B161-F15E4AF928EC}" type="presOf" srcId="{B1557D1B-A1F8-FC4B-B50D-EA46AEAC83E2}" destId="{FBF1C564-B2B8-4C41-BE63-B8171F8EB76E}" srcOrd="0" destOrd="3" presId="urn:microsoft.com/office/officeart/2005/8/layout/process5"/>
    <dgm:cxn modelId="{9BF83777-08E0-6140-9D35-BF7D8AF8A067}" srcId="{E9FB0F4E-6967-3B44-A32F-E8B1C7AE98D5}" destId="{4F2509E8-87E6-2347-B926-EB9BDDECA6FD}" srcOrd="1" destOrd="0" parTransId="{B4B1EEE1-8225-A643-B681-A7F3FC14ECAD}" sibTransId="{748D4455-259E-4245-ADD2-8DDAC2A60773}"/>
    <dgm:cxn modelId="{E9A0EB78-92A5-5E4E-8437-0C6B9359762F}" srcId="{E9FB0F4E-6967-3B44-A32F-E8B1C7AE98D5}" destId="{4300FFA5-0FE1-0644-9B26-EF0EC29D2E58}" srcOrd="8" destOrd="0" parTransId="{CD73BF7D-329F-4F42-9B2D-1C22A52FFC9D}" sibTransId="{2C4637A3-9257-AA41-A5B8-B87451C5F477}"/>
    <dgm:cxn modelId="{E1BE627B-6B84-9F41-8C17-2CB0A302B158}" type="presOf" srcId="{04D5671A-AE7F-BD4E-9B86-A6A6425F59A8}" destId="{D7CE2DAE-ABF0-9641-AE1A-0DB79AEBD84A}" srcOrd="0" destOrd="0" presId="urn:microsoft.com/office/officeart/2005/8/layout/process5"/>
    <dgm:cxn modelId="{1195907C-1741-0E4D-8E5E-6B3B4B259DEF}" type="presOf" srcId="{030A6B87-CA32-C340-A552-365F7A05C57F}" destId="{5381123D-2C93-3241-8E06-B77D04CAE8EC}" srcOrd="0" destOrd="0" presId="urn:microsoft.com/office/officeart/2005/8/layout/process5"/>
    <dgm:cxn modelId="{99C2797F-C2E2-3A4C-AAF0-DCC30D2AF05D}" type="presOf" srcId="{4F2509E8-87E6-2347-B926-EB9BDDECA6FD}" destId="{C234DD4B-5CB7-E549-AD0E-83532D584FCF}" srcOrd="0" destOrd="0" presId="urn:microsoft.com/office/officeart/2005/8/layout/process5"/>
    <dgm:cxn modelId="{85D7D382-FAAC-4F4E-84D6-7849E5E8FF0C}" type="presOf" srcId="{917501D8-12A6-0D43-82EB-9B8BF9A095D6}" destId="{1850AAD1-4903-FE47-A71D-0B73E666CD99}" srcOrd="0" destOrd="0" presId="urn:microsoft.com/office/officeart/2005/8/layout/process5"/>
    <dgm:cxn modelId="{0E3C2485-CAF8-434B-89F0-893517E042E7}" srcId="{E9FB0F4E-6967-3B44-A32F-E8B1C7AE98D5}" destId="{917501D8-12A6-0D43-82EB-9B8BF9A095D6}" srcOrd="6" destOrd="0" parTransId="{2189082E-6C82-944A-BE92-D9BC72270382}" sibTransId="{04D5671A-AE7F-BD4E-9B86-A6A6425F59A8}"/>
    <dgm:cxn modelId="{5F1D6487-750A-A04B-B6FA-5348ADB40AA1}" type="presOf" srcId="{2C4637A3-9257-AA41-A5B8-B87451C5F477}" destId="{C8297064-9915-AB4E-A9CB-FFEA8FC197B9}" srcOrd="0" destOrd="0" presId="urn:microsoft.com/office/officeart/2005/8/layout/process5"/>
    <dgm:cxn modelId="{B5AA2D8B-61D5-DB43-8D06-4875A7EB0CBD}" srcId="{7B079A50-DF5E-0A4C-9491-2FBAFC0F785B}" destId="{DDAC47D6-F859-4340-B28C-6D49EE097740}" srcOrd="3" destOrd="0" parTransId="{5B556703-BE01-8848-BE27-5969CF3D2B5D}" sibTransId="{0A2D5029-F7E5-6C47-9CF0-D5505B2F8FFB}"/>
    <dgm:cxn modelId="{94756F8D-4FC3-2F4F-8093-95D1E8FDA07D}" type="presOf" srcId="{89DBDFDC-5EB5-0B49-A8D0-DB22ECB982AF}" destId="{1E3ABFF9-C6C0-0441-8FEA-3F98FEF0374E}" srcOrd="1" destOrd="0" presId="urn:microsoft.com/office/officeart/2005/8/layout/process5"/>
    <dgm:cxn modelId="{78913F91-30D2-D14B-B80B-1BDF3244B2A6}" type="presOf" srcId="{1F12B085-E167-9940-8DCF-A46224752E8F}" destId="{0538887E-FF31-324E-B401-E87E44AFF0AA}" srcOrd="0" destOrd="0" presId="urn:microsoft.com/office/officeart/2005/8/layout/process5"/>
    <dgm:cxn modelId="{B494B79C-7119-2745-954F-0FE480A17145}" type="presOf" srcId="{C8AF58C4-450C-0C4C-83CB-1474D3ADA25F}" destId="{C234DD4B-5CB7-E549-AD0E-83532D584FCF}" srcOrd="0" destOrd="2" presId="urn:microsoft.com/office/officeart/2005/8/layout/process5"/>
    <dgm:cxn modelId="{A454DBA0-21A9-3941-9DF2-4DD870F537A3}" srcId="{E9FB0F4E-6967-3B44-A32F-E8B1C7AE98D5}" destId="{7B079A50-DF5E-0A4C-9491-2FBAFC0F785B}" srcOrd="2" destOrd="0" parTransId="{BA902E5D-518F-0749-86BA-04AA510BA959}" sibTransId="{00735B98-C924-5743-B429-DBBBDEA50165}"/>
    <dgm:cxn modelId="{8C017CA3-42AB-BD48-8C05-A5BDA2B79E4B}" type="presOf" srcId="{59E7433E-EA1A-A445-8F72-1DCCEC9CF854}" destId="{92EB25B1-D4AE-754E-BD44-115E26D1FF80}" srcOrd="0" destOrd="0" presId="urn:microsoft.com/office/officeart/2005/8/layout/process5"/>
    <dgm:cxn modelId="{88A5F4A3-745B-D44B-AEC4-67B96700A686}" type="presOf" srcId="{206E47A8-99B6-484A-AD35-04DCB9238B9B}" destId="{AC48ED73-8B05-6041-911E-F23E178815C4}" srcOrd="1" destOrd="0" presId="urn:microsoft.com/office/officeart/2005/8/layout/process5"/>
    <dgm:cxn modelId="{2038CBA5-A8B4-2F4F-88D5-D270FCD148DC}" type="presOf" srcId="{89DBDFDC-5EB5-0B49-A8D0-DB22ECB982AF}" destId="{F8E19199-589F-1946-8222-73EA4584121E}" srcOrd="0" destOrd="0" presId="urn:microsoft.com/office/officeart/2005/8/layout/process5"/>
    <dgm:cxn modelId="{9A8098B2-9CE9-D942-9547-38EF361DD3D4}" srcId="{EB4866D8-1266-8945-89C4-F4CD4F9D8A6F}" destId="{6E882DEC-3034-E942-B5AA-2835D77DD5C8}" srcOrd="1" destOrd="0" parTransId="{11E32BAA-4A06-9844-B381-3F8D7D686934}" sibTransId="{DE8B183B-7E7F-5749-9A67-A6C365A09A85}"/>
    <dgm:cxn modelId="{AA15AFB2-2C77-3142-AD36-8D6ED0CAACDE}" type="presOf" srcId="{04D5671A-AE7F-BD4E-9B86-A6A6425F59A8}" destId="{DC4C8257-9496-D04B-A26B-2200A3FFE3E7}" srcOrd="1" destOrd="0" presId="urn:microsoft.com/office/officeart/2005/8/layout/process5"/>
    <dgm:cxn modelId="{A56E20BA-CE81-3845-B63D-BDC1718CA0DA}" type="presOf" srcId="{F9BD6EF9-8382-F144-B9CD-FB838C6C03F9}" destId="{C234DD4B-5CB7-E549-AD0E-83532D584FCF}" srcOrd="0" destOrd="1" presId="urn:microsoft.com/office/officeart/2005/8/layout/process5"/>
    <dgm:cxn modelId="{B77E5BBC-E48A-9F44-93AA-F124CC378B7E}" type="presOf" srcId="{00735B98-C924-5743-B429-DBBBDEA50165}" destId="{680472FB-1DED-B043-9C18-8E9AFCBED6E9}" srcOrd="0" destOrd="0" presId="urn:microsoft.com/office/officeart/2005/8/layout/process5"/>
    <dgm:cxn modelId="{3DE395BD-2A5C-D449-AF86-99D3C112784F}" type="presOf" srcId="{748D4455-259E-4245-ADD2-8DDAC2A60773}" destId="{7060A806-1549-3F45-A072-7BB9691C2D8D}" srcOrd="1" destOrd="0" presId="urn:microsoft.com/office/officeart/2005/8/layout/process5"/>
    <dgm:cxn modelId="{871584CA-547D-DB48-94C4-0F86427D355B}" type="presOf" srcId="{63B03111-9832-1646-BDF4-5D9B749EF795}" destId="{B4D5E3D8-47D8-1A4C-9387-6DE60324DF6F}" srcOrd="0" destOrd="1" presId="urn:microsoft.com/office/officeart/2005/8/layout/process5"/>
    <dgm:cxn modelId="{7508F7CB-76FC-3043-811E-8A4CE7CBEBA3}" type="presOf" srcId="{60FEA49A-52E5-FB49-B9D7-919B8E8D64F4}" destId="{FBF1C564-B2B8-4C41-BE63-B8171F8EB76E}" srcOrd="0" destOrd="1" presId="urn:microsoft.com/office/officeart/2005/8/layout/process5"/>
    <dgm:cxn modelId="{A0E506CD-09B9-3549-9920-3C48F6D1CA55}" type="presOf" srcId="{69F25C00-F7E1-8B47-8544-B81240B6C7F2}" destId="{F11F753D-D453-BC4F-BACE-C4F8A11ECEA5}" srcOrd="0" destOrd="2" presId="urn:microsoft.com/office/officeart/2005/8/layout/process5"/>
    <dgm:cxn modelId="{8497B9D0-5691-E848-8EE3-C51BC656F8B1}" srcId="{E9FB0F4E-6967-3B44-A32F-E8B1C7AE98D5}" destId="{AE199458-77CF-8440-8970-F024006EA226}" srcOrd="4" destOrd="0" parTransId="{8FD87771-F4E1-DC47-B38A-8EDD08A5C725}" sibTransId="{89DBDFDC-5EB5-0B49-A8D0-DB22ECB982AF}"/>
    <dgm:cxn modelId="{445B7ADC-F7C5-5046-9BEE-3618E0EEE919}" srcId="{4F2509E8-87E6-2347-B926-EB9BDDECA6FD}" destId="{761579F4-10DF-F244-9532-25DEF4807D83}" srcOrd="2" destOrd="0" parTransId="{4C55FAFB-140B-EA49-9492-2DC8E373D8C0}" sibTransId="{3543ED0F-366F-8D44-8E9F-A843D81464D5}"/>
    <dgm:cxn modelId="{890194DD-304B-C447-9AF3-AFAE634C6D43}" srcId="{4F2509E8-87E6-2347-B926-EB9BDDECA6FD}" destId="{F9BD6EF9-8382-F144-B9CD-FB838C6C03F9}" srcOrd="0" destOrd="0" parTransId="{137D12B5-70FE-6847-BD89-CA99FC0D41AD}" sibTransId="{49EC0DFE-61E7-374D-A1BD-7617E9E9166B}"/>
    <dgm:cxn modelId="{2CEF06DE-6258-7440-8A8D-E90FA2F30839}" type="presOf" srcId="{4300FFA5-0FE1-0644-9B26-EF0EC29D2E58}" destId="{C225C079-1737-3742-99A0-0A7B593214FB}" srcOrd="0" destOrd="0" presId="urn:microsoft.com/office/officeart/2005/8/layout/process5"/>
    <dgm:cxn modelId="{A1CEA2E5-F1DD-EF48-A85B-4A04D4565509}" srcId="{E9FB0F4E-6967-3B44-A32F-E8B1C7AE98D5}" destId="{EB4866D8-1266-8945-89C4-F4CD4F9D8A6F}" srcOrd="3" destOrd="0" parTransId="{4276625C-E1F0-F840-90D6-CE76DDBB799C}" sibTransId="{206E47A8-99B6-484A-AD35-04DCB9238B9B}"/>
    <dgm:cxn modelId="{E7042CE6-A233-CB47-A6F5-D0D71F329C45}" srcId="{EB4866D8-1266-8945-89C4-F4CD4F9D8A6F}" destId="{471C43CE-832D-774D-BB7A-57512EFB5879}" srcOrd="2" destOrd="0" parTransId="{C2B9F4EE-A410-1B4C-9D53-DB22DB03D31F}" sibTransId="{DE50C641-CD08-A846-B7EB-02241BA70688}"/>
    <dgm:cxn modelId="{45F7F9E8-95D2-CA40-854F-9EFFBA8C51D6}" type="presOf" srcId="{206E47A8-99B6-484A-AD35-04DCB9238B9B}" destId="{5383FDA3-64FA-604A-8CAF-995772572DB0}" srcOrd="0" destOrd="0" presId="urn:microsoft.com/office/officeart/2005/8/layout/process5"/>
    <dgm:cxn modelId="{467F9BED-D392-3940-B061-1699282DB62A}" srcId="{E9FB0F4E-6967-3B44-A32F-E8B1C7AE98D5}" destId="{882FED25-8C48-F941-A0FE-6B2DFF5CD464}" srcOrd="5" destOrd="0" parTransId="{B419AD8C-EBD7-5443-9C93-E4B849DE07B6}" sibTransId="{030A6B87-CA32-C340-A552-365F7A05C57F}"/>
    <dgm:cxn modelId="{ACB3C1F8-AF17-F641-83DF-2B77AC2173F2}" type="presOf" srcId="{030A6B87-CA32-C340-A552-365F7A05C57F}" destId="{2E3787C8-BF17-C343-9F7D-55355502CEE3}" srcOrd="1" destOrd="0" presId="urn:microsoft.com/office/officeart/2005/8/layout/process5"/>
    <dgm:cxn modelId="{E57CD3FB-72DE-F644-89FB-39D8FB6599FA}" type="presOf" srcId="{00735B98-C924-5743-B429-DBBBDEA50165}" destId="{002AA36D-CAF6-0343-B244-6F6849B9EB75}" srcOrd="1" destOrd="0" presId="urn:microsoft.com/office/officeart/2005/8/layout/process5"/>
    <dgm:cxn modelId="{7F8A83C4-DF92-674F-9901-9E29B216E0A2}" type="presParOf" srcId="{CBF254FA-D4E0-B74E-A18D-AE53AEBD67CD}" destId="{B4D5E3D8-47D8-1A4C-9387-6DE60324DF6F}" srcOrd="0" destOrd="0" presId="urn:microsoft.com/office/officeart/2005/8/layout/process5"/>
    <dgm:cxn modelId="{A08B2B19-5656-5E46-BB58-7FE7B6C3A7C9}" type="presParOf" srcId="{CBF254FA-D4E0-B74E-A18D-AE53AEBD67CD}" destId="{A58869D2-B78E-DD40-ACB3-9F052F33CBCE}" srcOrd="1" destOrd="0" presId="urn:microsoft.com/office/officeart/2005/8/layout/process5"/>
    <dgm:cxn modelId="{C454612D-F0F0-E14D-8E48-86577D0681D6}" type="presParOf" srcId="{A58869D2-B78E-DD40-ACB3-9F052F33CBCE}" destId="{814C8FA7-CFA6-FA42-8BC8-CD119ED58623}" srcOrd="0" destOrd="0" presId="urn:microsoft.com/office/officeart/2005/8/layout/process5"/>
    <dgm:cxn modelId="{71DD84D1-0B88-C84F-AE6E-112D74268CE8}" type="presParOf" srcId="{CBF254FA-D4E0-B74E-A18D-AE53AEBD67CD}" destId="{C234DD4B-5CB7-E549-AD0E-83532D584FCF}" srcOrd="2" destOrd="0" presId="urn:microsoft.com/office/officeart/2005/8/layout/process5"/>
    <dgm:cxn modelId="{A6608B84-5BAF-A846-85DB-0D0B91E37986}" type="presParOf" srcId="{CBF254FA-D4E0-B74E-A18D-AE53AEBD67CD}" destId="{16C02E65-2210-C24E-8692-38A2A70EC148}" srcOrd="3" destOrd="0" presId="urn:microsoft.com/office/officeart/2005/8/layout/process5"/>
    <dgm:cxn modelId="{DDA86523-6C9F-E448-845B-0A42D6E12684}" type="presParOf" srcId="{16C02E65-2210-C24E-8692-38A2A70EC148}" destId="{7060A806-1549-3F45-A072-7BB9691C2D8D}" srcOrd="0" destOrd="0" presId="urn:microsoft.com/office/officeart/2005/8/layout/process5"/>
    <dgm:cxn modelId="{E512A88E-2481-0A4E-9C24-EB75ACF64300}" type="presParOf" srcId="{CBF254FA-D4E0-B74E-A18D-AE53AEBD67CD}" destId="{FBF1C564-B2B8-4C41-BE63-B8171F8EB76E}" srcOrd="4" destOrd="0" presId="urn:microsoft.com/office/officeart/2005/8/layout/process5"/>
    <dgm:cxn modelId="{9D8126B7-D264-0641-A0BE-EA0877F06B45}" type="presParOf" srcId="{CBF254FA-D4E0-B74E-A18D-AE53AEBD67CD}" destId="{680472FB-1DED-B043-9C18-8E9AFCBED6E9}" srcOrd="5" destOrd="0" presId="urn:microsoft.com/office/officeart/2005/8/layout/process5"/>
    <dgm:cxn modelId="{56198BEB-49F7-2C4B-8D22-8DBDD2B6C84D}" type="presParOf" srcId="{680472FB-1DED-B043-9C18-8E9AFCBED6E9}" destId="{002AA36D-CAF6-0343-B244-6F6849B9EB75}" srcOrd="0" destOrd="0" presId="urn:microsoft.com/office/officeart/2005/8/layout/process5"/>
    <dgm:cxn modelId="{5C2B0342-8FFD-164D-AD17-CD41A98EF156}" type="presParOf" srcId="{CBF254FA-D4E0-B74E-A18D-AE53AEBD67CD}" destId="{CC8F3904-974E-2647-9B88-B6062079D1ED}" srcOrd="6" destOrd="0" presId="urn:microsoft.com/office/officeart/2005/8/layout/process5"/>
    <dgm:cxn modelId="{9C15ACB1-1411-DD42-A865-934CA5C7156B}" type="presParOf" srcId="{CBF254FA-D4E0-B74E-A18D-AE53AEBD67CD}" destId="{5383FDA3-64FA-604A-8CAF-995772572DB0}" srcOrd="7" destOrd="0" presId="urn:microsoft.com/office/officeart/2005/8/layout/process5"/>
    <dgm:cxn modelId="{DC9BD835-FC77-4E4F-ACB0-CA983131FD0B}" type="presParOf" srcId="{5383FDA3-64FA-604A-8CAF-995772572DB0}" destId="{AC48ED73-8B05-6041-911E-F23E178815C4}" srcOrd="0" destOrd="0" presId="urn:microsoft.com/office/officeart/2005/8/layout/process5"/>
    <dgm:cxn modelId="{5C74A403-0B11-AF4B-9244-65D39232F884}" type="presParOf" srcId="{CBF254FA-D4E0-B74E-A18D-AE53AEBD67CD}" destId="{F11F753D-D453-BC4F-BACE-C4F8A11ECEA5}" srcOrd="8" destOrd="0" presId="urn:microsoft.com/office/officeart/2005/8/layout/process5"/>
    <dgm:cxn modelId="{485F9726-05AC-F441-8FE0-385E5B103E36}" type="presParOf" srcId="{CBF254FA-D4E0-B74E-A18D-AE53AEBD67CD}" destId="{F8E19199-589F-1946-8222-73EA4584121E}" srcOrd="9" destOrd="0" presId="urn:microsoft.com/office/officeart/2005/8/layout/process5"/>
    <dgm:cxn modelId="{678B64E3-BB14-9443-9C28-BAF379A94C2A}" type="presParOf" srcId="{F8E19199-589F-1946-8222-73EA4584121E}" destId="{1E3ABFF9-C6C0-0441-8FEA-3F98FEF0374E}" srcOrd="0" destOrd="0" presId="urn:microsoft.com/office/officeart/2005/8/layout/process5"/>
    <dgm:cxn modelId="{82332E0B-3DF2-A24D-BC83-2EBFB8E2E536}" type="presParOf" srcId="{CBF254FA-D4E0-B74E-A18D-AE53AEBD67CD}" destId="{529FCC09-4687-E147-80E8-2EB7609DC9CF}" srcOrd="10" destOrd="0" presId="urn:microsoft.com/office/officeart/2005/8/layout/process5"/>
    <dgm:cxn modelId="{84E727FC-8DF8-9948-B439-07C8E787C3A6}" type="presParOf" srcId="{CBF254FA-D4E0-B74E-A18D-AE53AEBD67CD}" destId="{5381123D-2C93-3241-8E06-B77D04CAE8EC}" srcOrd="11" destOrd="0" presId="urn:microsoft.com/office/officeart/2005/8/layout/process5"/>
    <dgm:cxn modelId="{782EF668-7538-6A4E-B319-8B048FFE4044}" type="presParOf" srcId="{5381123D-2C93-3241-8E06-B77D04CAE8EC}" destId="{2E3787C8-BF17-C343-9F7D-55355502CEE3}" srcOrd="0" destOrd="0" presId="urn:microsoft.com/office/officeart/2005/8/layout/process5"/>
    <dgm:cxn modelId="{6AEAA92D-C4D5-D643-8CD4-71C3C81BEC92}" type="presParOf" srcId="{CBF254FA-D4E0-B74E-A18D-AE53AEBD67CD}" destId="{1850AAD1-4903-FE47-A71D-0B73E666CD99}" srcOrd="12" destOrd="0" presId="urn:microsoft.com/office/officeart/2005/8/layout/process5"/>
    <dgm:cxn modelId="{063A4DBB-D75A-ED40-B0C7-C31F5B69AAC9}" type="presParOf" srcId="{CBF254FA-D4E0-B74E-A18D-AE53AEBD67CD}" destId="{D7CE2DAE-ABF0-9641-AE1A-0DB79AEBD84A}" srcOrd="13" destOrd="0" presId="urn:microsoft.com/office/officeart/2005/8/layout/process5"/>
    <dgm:cxn modelId="{0AD1E0B4-C417-0647-9C40-7D0AFD2699D0}" type="presParOf" srcId="{D7CE2DAE-ABF0-9641-AE1A-0DB79AEBD84A}" destId="{DC4C8257-9496-D04B-A26B-2200A3FFE3E7}" srcOrd="0" destOrd="0" presId="urn:microsoft.com/office/officeart/2005/8/layout/process5"/>
    <dgm:cxn modelId="{345AAA4E-7EE1-C44D-B312-3D470151EE07}" type="presParOf" srcId="{CBF254FA-D4E0-B74E-A18D-AE53AEBD67CD}" destId="{0538887E-FF31-324E-B401-E87E44AFF0AA}" srcOrd="14" destOrd="0" presId="urn:microsoft.com/office/officeart/2005/8/layout/process5"/>
    <dgm:cxn modelId="{274BBA1F-00C9-4243-B04B-070A035D8E9F}" type="presParOf" srcId="{CBF254FA-D4E0-B74E-A18D-AE53AEBD67CD}" destId="{92EB25B1-D4AE-754E-BD44-115E26D1FF80}" srcOrd="15" destOrd="0" presId="urn:microsoft.com/office/officeart/2005/8/layout/process5"/>
    <dgm:cxn modelId="{3F5A20A5-5E14-734D-BDC8-243E9B365827}" type="presParOf" srcId="{92EB25B1-D4AE-754E-BD44-115E26D1FF80}" destId="{B4D2AADB-2320-D741-9683-970A9AF56C3E}" srcOrd="0" destOrd="0" presId="urn:microsoft.com/office/officeart/2005/8/layout/process5"/>
    <dgm:cxn modelId="{9D22F929-339A-844D-9885-66AB1512A8AB}" type="presParOf" srcId="{CBF254FA-D4E0-B74E-A18D-AE53AEBD67CD}" destId="{C225C079-1737-3742-99A0-0A7B593214FB}" srcOrd="16" destOrd="0" presId="urn:microsoft.com/office/officeart/2005/8/layout/process5"/>
    <dgm:cxn modelId="{8E9D851C-5056-C849-9EBF-A78085CCC5D8}" type="presParOf" srcId="{CBF254FA-D4E0-B74E-A18D-AE53AEBD67CD}" destId="{C8297064-9915-AB4E-A9CB-FFEA8FC197B9}" srcOrd="17" destOrd="0" presId="urn:microsoft.com/office/officeart/2005/8/layout/process5"/>
    <dgm:cxn modelId="{94895D36-40FD-1046-B05E-C751DB16DF6D}" type="presParOf" srcId="{C8297064-9915-AB4E-A9CB-FFEA8FC197B9}" destId="{EDC8E22C-F874-6448-9DE8-54F7348385E0}" srcOrd="0" destOrd="0" presId="urn:microsoft.com/office/officeart/2005/8/layout/process5"/>
    <dgm:cxn modelId="{AEDD76F6-F2A2-594E-A0EE-C6571AC46FF2}" type="presParOf" srcId="{CBF254FA-D4E0-B74E-A18D-AE53AEBD67CD}" destId="{098F0226-B690-1B45-B506-7C933BFB7998}"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CAF359E3-FF3E-6043-B46C-A1B790C8E8C3}" type="doc">
      <dgm:prSet loTypeId="urn:microsoft.com/office/officeart/2005/8/layout/process1" loCatId="" qsTypeId="urn:microsoft.com/office/officeart/2005/8/quickstyle/simple1" qsCatId="simple" csTypeId="urn:microsoft.com/office/officeart/2005/8/colors/colorful1" csCatId="colorful" phldr="1"/>
      <dgm:spPr/>
    </dgm:pt>
    <dgm:pt modelId="{8C21BB15-E01F-E74E-9B31-AEA506620FC0}">
      <dgm:prSet phldrT="[Text]"/>
      <dgm:spPr/>
      <dgm:t>
        <a:bodyPr/>
        <a:lstStyle/>
        <a:p>
          <a:r>
            <a:rPr lang="en-US" dirty="0"/>
            <a:t>World</a:t>
          </a:r>
        </a:p>
      </dgm:t>
    </dgm:pt>
    <dgm:pt modelId="{A97A2818-4F35-9F44-B22F-C003F24B54B6}" type="parTrans" cxnId="{124E1D54-A533-B849-99AA-0B2139EA15A9}">
      <dgm:prSet/>
      <dgm:spPr/>
      <dgm:t>
        <a:bodyPr/>
        <a:lstStyle/>
        <a:p>
          <a:endParaRPr lang="en-US"/>
        </a:p>
      </dgm:t>
    </dgm:pt>
    <dgm:pt modelId="{05B0CBC8-81CD-8746-8820-D655424EBBF8}" type="sibTrans" cxnId="{124E1D54-A533-B849-99AA-0B2139EA15A9}">
      <dgm:prSet/>
      <dgm:spPr/>
      <dgm:t>
        <a:bodyPr/>
        <a:lstStyle/>
        <a:p>
          <a:endParaRPr lang="en-US"/>
        </a:p>
      </dgm:t>
    </dgm:pt>
    <dgm:pt modelId="{0035516B-E877-2645-BF13-2EB1D0560DBB}">
      <dgm:prSet phldrT="[Text]"/>
      <dgm:spPr/>
      <dgm:t>
        <a:bodyPr/>
        <a:lstStyle/>
        <a:p>
          <a:r>
            <a:rPr lang="en-US" dirty="0"/>
            <a:t>AI Pipeline</a:t>
          </a:r>
        </a:p>
      </dgm:t>
    </dgm:pt>
    <dgm:pt modelId="{5E9E387C-D48A-F34A-8F8E-AB24E3226A28}" type="parTrans" cxnId="{D6A7E62D-5DDC-D74A-BDB3-FE40213D15EB}">
      <dgm:prSet/>
      <dgm:spPr/>
      <dgm:t>
        <a:bodyPr/>
        <a:lstStyle/>
        <a:p>
          <a:endParaRPr lang="en-US"/>
        </a:p>
      </dgm:t>
    </dgm:pt>
    <dgm:pt modelId="{3615A91B-1149-A947-A4E2-031E7877290C}" type="sibTrans" cxnId="{D6A7E62D-5DDC-D74A-BDB3-FE40213D15EB}">
      <dgm:prSet/>
      <dgm:spPr/>
      <dgm:t>
        <a:bodyPr/>
        <a:lstStyle/>
        <a:p>
          <a:endParaRPr lang="en-US"/>
        </a:p>
      </dgm:t>
    </dgm:pt>
    <dgm:pt modelId="{F20B290F-6846-064F-9FC9-2A6EC5C0CBFF}">
      <dgm:prSet phldrT="[Text]"/>
      <dgm:spPr/>
      <dgm:t>
        <a:bodyPr/>
        <a:lstStyle/>
        <a:p>
          <a:r>
            <a:rPr lang="en-US" dirty="0"/>
            <a:t>Actions</a:t>
          </a:r>
        </a:p>
      </dgm:t>
    </dgm:pt>
    <dgm:pt modelId="{F1C6DC59-6849-E648-95D0-CF8A291E9175}" type="parTrans" cxnId="{976635A5-F42D-9142-B41E-101D298C5FAF}">
      <dgm:prSet/>
      <dgm:spPr/>
      <dgm:t>
        <a:bodyPr/>
        <a:lstStyle/>
        <a:p>
          <a:endParaRPr lang="en-US"/>
        </a:p>
      </dgm:t>
    </dgm:pt>
    <dgm:pt modelId="{CFAA4F41-6E38-9541-BA9E-F3173491DDEF}" type="sibTrans" cxnId="{976635A5-F42D-9142-B41E-101D298C5FAF}">
      <dgm:prSet/>
      <dgm:spPr/>
      <dgm:t>
        <a:bodyPr/>
        <a:lstStyle/>
        <a:p>
          <a:endParaRPr lang="en-US"/>
        </a:p>
      </dgm:t>
    </dgm:pt>
    <dgm:pt modelId="{C23D8622-4259-EC4D-9A7C-42989C33913F}">
      <dgm:prSet phldrT="[Text]"/>
      <dgm:spPr/>
      <dgm:t>
        <a:bodyPr/>
        <a:lstStyle/>
        <a:p>
          <a:r>
            <a:rPr lang="en-US" dirty="0"/>
            <a:t>Data</a:t>
          </a:r>
        </a:p>
      </dgm:t>
    </dgm:pt>
    <dgm:pt modelId="{CECD5B37-E405-C840-9083-B8D15535E7AC}" type="parTrans" cxnId="{9155C885-CFE0-CF4B-83BA-70971B43503D}">
      <dgm:prSet/>
      <dgm:spPr/>
      <dgm:t>
        <a:bodyPr/>
        <a:lstStyle/>
        <a:p>
          <a:endParaRPr lang="en-US"/>
        </a:p>
      </dgm:t>
    </dgm:pt>
    <dgm:pt modelId="{300C01A9-955F-114B-AED4-83AC6CD627BB}" type="sibTrans" cxnId="{9155C885-CFE0-CF4B-83BA-70971B43503D}">
      <dgm:prSet/>
      <dgm:spPr/>
      <dgm:t>
        <a:bodyPr/>
        <a:lstStyle/>
        <a:p>
          <a:endParaRPr lang="en-US"/>
        </a:p>
      </dgm:t>
    </dgm:pt>
    <dgm:pt modelId="{0433C81B-AB10-0648-8AEE-B5F812018337}">
      <dgm:prSet phldrT="[Text]"/>
      <dgm:spPr/>
      <dgm:t>
        <a:bodyPr/>
        <a:lstStyle/>
        <a:p>
          <a:r>
            <a:rPr lang="en-US" dirty="0"/>
            <a:t>Disparity in Outcomes</a:t>
          </a:r>
        </a:p>
      </dgm:t>
    </dgm:pt>
    <dgm:pt modelId="{C36E04B2-DBC0-F949-9822-052A6E7FF330}" type="parTrans" cxnId="{36B960A6-DF18-714F-A852-BA97B5EFE7BE}">
      <dgm:prSet/>
      <dgm:spPr/>
      <dgm:t>
        <a:bodyPr/>
        <a:lstStyle/>
        <a:p>
          <a:endParaRPr lang="en-US"/>
        </a:p>
      </dgm:t>
    </dgm:pt>
    <dgm:pt modelId="{CA72E645-F5AC-4A4A-8365-79C8282AF391}" type="sibTrans" cxnId="{36B960A6-DF18-714F-A852-BA97B5EFE7BE}">
      <dgm:prSet/>
      <dgm:spPr/>
      <dgm:t>
        <a:bodyPr/>
        <a:lstStyle/>
        <a:p>
          <a:endParaRPr lang="en-US"/>
        </a:p>
      </dgm:t>
    </dgm:pt>
    <dgm:pt modelId="{27A2E45C-AE8E-1441-A2EF-A4C6E3BD2668}" type="pres">
      <dgm:prSet presAssocID="{CAF359E3-FF3E-6043-B46C-A1B790C8E8C3}" presName="Name0" presStyleCnt="0">
        <dgm:presLayoutVars>
          <dgm:dir/>
          <dgm:resizeHandles val="exact"/>
        </dgm:presLayoutVars>
      </dgm:prSet>
      <dgm:spPr/>
    </dgm:pt>
    <dgm:pt modelId="{DB62EF61-F651-3C43-BEED-805480128E21}" type="pres">
      <dgm:prSet presAssocID="{8C21BB15-E01F-E74E-9B31-AEA506620FC0}" presName="node" presStyleLbl="node1" presStyleIdx="0" presStyleCnt="5">
        <dgm:presLayoutVars>
          <dgm:bulletEnabled val="1"/>
        </dgm:presLayoutVars>
      </dgm:prSet>
      <dgm:spPr/>
    </dgm:pt>
    <dgm:pt modelId="{640CB942-B6B0-284F-94EE-DAA36E8740EB}" type="pres">
      <dgm:prSet presAssocID="{05B0CBC8-81CD-8746-8820-D655424EBBF8}" presName="sibTrans" presStyleLbl="sibTrans2D1" presStyleIdx="0" presStyleCnt="4"/>
      <dgm:spPr/>
    </dgm:pt>
    <dgm:pt modelId="{ECE5B618-E886-A24D-8ED9-8A2AA74FEDCA}" type="pres">
      <dgm:prSet presAssocID="{05B0CBC8-81CD-8746-8820-D655424EBBF8}" presName="connectorText" presStyleLbl="sibTrans2D1" presStyleIdx="0" presStyleCnt="4"/>
      <dgm:spPr/>
    </dgm:pt>
    <dgm:pt modelId="{25DE5F47-6F09-D644-B951-7ECCCE199BBD}" type="pres">
      <dgm:prSet presAssocID="{C23D8622-4259-EC4D-9A7C-42989C33913F}" presName="node" presStyleLbl="node1" presStyleIdx="1" presStyleCnt="5">
        <dgm:presLayoutVars>
          <dgm:bulletEnabled val="1"/>
        </dgm:presLayoutVars>
      </dgm:prSet>
      <dgm:spPr/>
    </dgm:pt>
    <dgm:pt modelId="{A81B3B9C-94DD-7049-8278-CBDCBD9310BC}" type="pres">
      <dgm:prSet presAssocID="{300C01A9-955F-114B-AED4-83AC6CD627BB}" presName="sibTrans" presStyleLbl="sibTrans2D1" presStyleIdx="1" presStyleCnt="4"/>
      <dgm:spPr/>
    </dgm:pt>
    <dgm:pt modelId="{123424E5-938A-F346-AA68-C63A1A3EB868}" type="pres">
      <dgm:prSet presAssocID="{300C01A9-955F-114B-AED4-83AC6CD627BB}" presName="connectorText" presStyleLbl="sibTrans2D1" presStyleIdx="1" presStyleCnt="4"/>
      <dgm:spPr/>
    </dgm:pt>
    <dgm:pt modelId="{01EF44C5-252B-0A4C-A30C-84CCF917CBC0}" type="pres">
      <dgm:prSet presAssocID="{0035516B-E877-2645-BF13-2EB1D0560DBB}" presName="node" presStyleLbl="node1" presStyleIdx="2" presStyleCnt="5">
        <dgm:presLayoutVars>
          <dgm:bulletEnabled val="1"/>
        </dgm:presLayoutVars>
      </dgm:prSet>
      <dgm:spPr/>
    </dgm:pt>
    <dgm:pt modelId="{E1EB2EAF-2685-2145-B9F3-CD0B1D45E34B}" type="pres">
      <dgm:prSet presAssocID="{3615A91B-1149-A947-A4E2-031E7877290C}" presName="sibTrans" presStyleLbl="sibTrans2D1" presStyleIdx="2" presStyleCnt="4"/>
      <dgm:spPr/>
    </dgm:pt>
    <dgm:pt modelId="{31DC9A52-3AFA-6E40-A805-FF55329F8F2E}" type="pres">
      <dgm:prSet presAssocID="{3615A91B-1149-A947-A4E2-031E7877290C}" presName="connectorText" presStyleLbl="sibTrans2D1" presStyleIdx="2" presStyleCnt="4"/>
      <dgm:spPr/>
    </dgm:pt>
    <dgm:pt modelId="{6D4D51E8-C9B9-9A4E-8104-8412D5416B4E}" type="pres">
      <dgm:prSet presAssocID="{F20B290F-6846-064F-9FC9-2A6EC5C0CBFF}" presName="node" presStyleLbl="node1" presStyleIdx="3" presStyleCnt="5">
        <dgm:presLayoutVars>
          <dgm:bulletEnabled val="1"/>
        </dgm:presLayoutVars>
      </dgm:prSet>
      <dgm:spPr/>
    </dgm:pt>
    <dgm:pt modelId="{DDA29801-4FFE-E148-B2C2-F3ED5401E54F}" type="pres">
      <dgm:prSet presAssocID="{CFAA4F41-6E38-9541-BA9E-F3173491DDEF}" presName="sibTrans" presStyleLbl="sibTrans2D1" presStyleIdx="3" presStyleCnt="4"/>
      <dgm:spPr/>
    </dgm:pt>
    <dgm:pt modelId="{DF687784-06FF-614B-ACCA-A14AE79C6840}" type="pres">
      <dgm:prSet presAssocID="{CFAA4F41-6E38-9541-BA9E-F3173491DDEF}" presName="connectorText" presStyleLbl="sibTrans2D1" presStyleIdx="3" presStyleCnt="4"/>
      <dgm:spPr/>
    </dgm:pt>
    <dgm:pt modelId="{3D4D8B31-373B-B045-80B9-309C115BBC99}" type="pres">
      <dgm:prSet presAssocID="{0433C81B-AB10-0648-8AEE-B5F812018337}" presName="node" presStyleLbl="node1" presStyleIdx="4" presStyleCnt="5">
        <dgm:presLayoutVars>
          <dgm:bulletEnabled val="1"/>
        </dgm:presLayoutVars>
      </dgm:prSet>
      <dgm:spPr/>
    </dgm:pt>
  </dgm:ptLst>
  <dgm:cxnLst>
    <dgm:cxn modelId="{856D970B-2CD9-594B-BC50-1291C373FF8E}" type="presOf" srcId="{05B0CBC8-81CD-8746-8820-D655424EBBF8}" destId="{640CB942-B6B0-284F-94EE-DAA36E8740EB}" srcOrd="0" destOrd="0" presId="urn:microsoft.com/office/officeart/2005/8/layout/process1"/>
    <dgm:cxn modelId="{BEF97611-E2F6-474E-B192-956942919587}" type="presOf" srcId="{8C21BB15-E01F-E74E-9B31-AEA506620FC0}" destId="{DB62EF61-F651-3C43-BEED-805480128E21}" srcOrd="0" destOrd="0" presId="urn:microsoft.com/office/officeart/2005/8/layout/process1"/>
    <dgm:cxn modelId="{232ADB17-E979-6B42-9477-BFD3E36B1D33}" type="presOf" srcId="{CFAA4F41-6E38-9541-BA9E-F3173491DDEF}" destId="{DDA29801-4FFE-E148-B2C2-F3ED5401E54F}" srcOrd="0" destOrd="0" presId="urn:microsoft.com/office/officeart/2005/8/layout/process1"/>
    <dgm:cxn modelId="{D6A7E62D-5DDC-D74A-BDB3-FE40213D15EB}" srcId="{CAF359E3-FF3E-6043-B46C-A1B790C8E8C3}" destId="{0035516B-E877-2645-BF13-2EB1D0560DBB}" srcOrd="2" destOrd="0" parTransId="{5E9E387C-D48A-F34A-8F8E-AB24E3226A28}" sibTransId="{3615A91B-1149-A947-A4E2-031E7877290C}"/>
    <dgm:cxn modelId="{0C967A3F-4A83-E44F-962A-2D23A535A031}" type="presOf" srcId="{C23D8622-4259-EC4D-9A7C-42989C33913F}" destId="{25DE5F47-6F09-D644-B951-7ECCCE199BBD}" srcOrd="0" destOrd="0" presId="urn:microsoft.com/office/officeart/2005/8/layout/process1"/>
    <dgm:cxn modelId="{A54D7A43-1F7A-6B4D-814A-AA1C813D5269}" type="presOf" srcId="{0433C81B-AB10-0648-8AEE-B5F812018337}" destId="{3D4D8B31-373B-B045-80B9-309C115BBC99}" srcOrd="0" destOrd="0" presId="urn:microsoft.com/office/officeart/2005/8/layout/process1"/>
    <dgm:cxn modelId="{124E1D54-A533-B849-99AA-0B2139EA15A9}" srcId="{CAF359E3-FF3E-6043-B46C-A1B790C8E8C3}" destId="{8C21BB15-E01F-E74E-9B31-AEA506620FC0}" srcOrd="0" destOrd="0" parTransId="{A97A2818-4F35-9F44-B22F-C003F24B54B6}" sibTransId="{05B0CBC8-81CD-8746-8820-D655424EBBF8}"/>
    <dgm:cxn modelId="{25411B66-6D7D-8F4C-91FF-9B19356A51F2}" type="presOf" srcId="{300C01A9-955F-114B-AED4-83AC6CD627BB}" destId="{123424E5-938A-F346-AA68-C63A1A3EB868}" srcOrd="1" destOrd="0" presId="urn:microsoft.com/office/officeart/2005/8/layout/process1"/>
    <dgm:cxn modelId="{A9B12866-F890-6F4F-B87B-087E91AD82A8}" type="presOf" srcId="{300C01A9-955F-114B-AED4-83AC6CD627BB}" destId="{A81B3B9C-94DD-7049-8278-CBDCBD9310BC}" srcOrd="0" destOrd="0" presId="urn:microsoft.com/office/officeart/2005/8/layout/process1"/>
    <dgm:cxn modelId="{001F6E72-3266-5D4D-A549-CB063B74B7B7}" type="presOf" srcId="{CFAA4F41-6E38-9541-BA9E-F3173491DDEF}" destId="{DF687784-06FF-614B-ACCA-A14AE79C6840}" srcOrd="1" destOrd="0" presId="urn:microsoft.com/office/officeart/2005/8/layout/process1"/>
    <dgm:cxn modelId="{9155C885-CFE0-CF4B-83BA-70971B43503D}" srcId="{CAF359E3-FF3E-6043-B46C-A1B790C8E8C3}" destId="{C23D8622-4259-EC4D-9A7C-42989C33913F}" srcOrd="1" destOrd="0" parTransId="{CECD5B37-E405-C840-9083-B8D15535E7AC}" sibTransId="{300C01A9-955F-114B-AED4-83AC6CD627BB}"/>
    <dgm:cxn modelId="{018D7A8D-7FBD-D242-B3AE-AA22C3EB1476}" type="presOf" srcId="{0035516B-E877-2645-BF13-2EB1D0560DBB}" destId="{01EF44C5-252B-0A4C-A30C-84CCF917CBC0}" srcOrd="0" destOrd="0" presId="urn:microsoft.com/office/officeart/2005/8/layout/process1"/>
    <dgm:cxn modelId="{976635A5-F42D-9142-B41E-101D298C5FAF}" srcId="{CAF359E3-FF3E-6043-B46C-A1B790C8E8C3}" destId="{F20B290F-6846-064F-9FC9-2A6EC5C0CBFF}" srcOrd="3" destOrd="0" parTransId="{F1C6DC59-6849-E648-95D0-CF8A291E9175}" sibTransId="{CFAA4F41-6E38-9541-BA9E-F3173491DDEF}"/>
    <dgm:cxn modelId="{36B960A6-DF18-714F-A852-BA97B5EFE7BE}" srcId="{CAF359E3-FF3E-6043-B46C-A1B790C8E8C3}" destId="{0433C81B-AB10-0648-8AEE-B5F812018337}" srcOrd="4" destOrd="0" parTransId="{C36E04B2-DBC0-F949-9822-052A6E7FF330}" sibTransId="{CA72E645-F5AC-4A4A-8365-79C8282AF391}"/>
    <dgm:cxn modelId="{D7D3EEB4-1A1C-C84F-9BB3-7AE62FC2483C}" type="presOf" srcId="{F20B290F-6846-064F-9FC9-2A6EC5C0CBFF}" destId="{6D4D51E8-C9B9-9A4E-8104-8412D5416B4E}" srcOrd="0" destOrd="0" presId="urn:microsoft.com/office/officeart/2005/8/layout/process1"/>
    <dgm:cxn modelId="{AB34F7BD-76E4-6B4B-9A9E-209E01104D1F}" type="presOf" srcId="{3615A91B-1149-A947-A4E2-031E7877290C}" destId="{E1EB2EAF-2685-2145-B9F3-CD0B1D45E34B}" srcOrd="0" destOrd="0" presId="urn:microsoft.com/office/officeart/2005/8/layout/process1"/>
    <dgm:cxn modelId="{46725AD2-51D7-F04E-883B-E21F006CCA09}" type="presOf" srcId="{3615A91B-1149-A947-A4E2-031E7877290C}" destId="{31DC9A52-3AFA-6E40-A805-FF55329F8F2E}" srcOrd="1" destOrd="0" presId="urn:microsoft.com/office/officeart/2005/8/layout/process1"/>
    <dgm:cxn modelId="{CB2C70D5-7B11-DE48-9C65-586D38CA7F1E}" type="presOf" srcId="{CAF359E3-FF3E-6043-B46C-A1B790C8E8C3}" destId="{27A2E45C-AE8E-1441-A2EF-A4C6E3BD2668}" srcOrd="0" destOrd="0" presId="urn:microsoft.com/office/officeart/2005/8/layout/process1"/>
    <dgm:cxn modelId="{0FAA07FC-DC61-8B40-A5A8-D7BE4F2704D0}" type="presOf" srcId="{05B0CBC8-81CD-8746-8820-D655424EBBF8}" destId="{ECE5B618-E886-A24D-8ED9-8A2AA74FEDCA}" srcOrd="1" destOrd="0" presId="urn:microsoft.com/office/officeart/2005/8/layout/process1"/>
    <dgm:cxn modelId="{876939A7-BF4E-B447-B29B-F3042F64F400}" type="presParOf" srcId="{27A2E45C-AE8E-1441-A2EF-A4C6E3BD2668}" destId="{DB62EF61-F651-3C43-BEED-805480128E21}" srcOrd="0" destOrd="0" presId="urn:microsoft.com/office/officeart/2005/8/layout/process1"/>
    <dgm:cxn modelId="{F7F4C944-35D0-AC42-8F9F-550B4759E873}" type="presParOf" srcId="{27A2E45C-AE8E-1441-A2EF-A4C6E3BD2668}" destId="{640CB942-B6B0-284F-94EE-DAA36E8740EB}" srcOrd="1" destOrd="0" presId="urn:microsoft.com/office/officeart/2005/8/layout/process1"/>
    <dgm:cxn modelId="{72F209DC-0C64-4E44-966F-F703D2D34ACB}" type="presParOf" srcId="{640CB942-B6B0-284F-94EE-DAA36E8740EB}" destId="{ECE5B618-E886-A24D-8ED9-8A2AA74FEDCA}" srcOrd="0" destOrd="0" presId="urn:microsoft.com/office/officeart/2005/8/layout/process1"/>
    <dgm:cxn modelId="{E3B476C6-E3FA-EE4D-B809-E036AF8ECCD8}" type="presParOf" srcId="{27A2E45C-AE8E-1441-A2EF-A4C6E3BD2668}" destId="{25DE5F47-6F09-D644-B951-7ECCCE199BBD}" srcOrd="2" destOrd="0" presId="urn:microsoft.com/office/officeart/2005/8/layout/process1"/>
    <dgm:cxn modelId="{4636E1FC-2C1F-0C44-9C99-AE88CF55D02B}" type="presParOf" srcId="{27A2E45C-AE8E-1441-A2EF-A4C6E3BD2668}" destId="{A81B3B9C-94DD-7049-8278-CBDCBD9310BC}" srcOrd="3" destOrd="0" presId="urn:microsoft.com/office/officeart/2005/8/layout/process1"/>
    <dgm:cxn modelId="{1C29A18D-7C57-834B-81FA-D9D83B4127C3}" type="presParOf" srcId="{A81B3B9C-94DD-7049-8278-CBDCBD9310BC}" destId="{123424E5-938A-F346-AA68-C63A1A3EB868}" srcOrd="0" destOrd="0" presId="urn:microsoft.com/office/officeart/2005/8/layout/process1"/>
    <dgm:cxn modelId="{B3B9F62E-6677-B645-81B0-F03655E699A5}" type="presParOf" srcId="{27A2E45C-AE8E-1441-A2EF-A4C6E3BD2668}" destId="{01EF44C5-252B-0A4C-A30C-84CCF917CBC0}" srcOrd="4" destOrd="0" presId="urn:microsoft.com/office/officeart/2005/8/layout/process1"/>
    <dgm:cxn modelId="{4B2DF34F-9B37-9E44-BDCF-E9EA801768EE}" type="presParOf" srcId="{27A2E45C-AE8E-1441-A2EF-A4C6E3BD2668}" destId="{E1EB2EAF-2685-2145-B9F3-CD0B1D45E34B}" srcOrd="5" destOrd="0" presId="urn:microsoft.com/office/officeart/2005/8/layout/process1"/>
    <dgm:cxn modelId="{6CFDF109-3A7A-2142-8D6D-92B7B00C2052}" type="presParOf" srcId="{E1EB2EAF-2685-2145-B9F3-CD0B1D45E34B}" destId="{31DC9A52-3AFA-6E40-A805-FF55329F8F2E}" srcOrd="0" destOrd="0" presId="urn:microsoft.com/office/officeart/2005/8/layout/process1"/>
    <dgm:cxn modelId="{D89B6BE7-4BB6-0C47-B2A4-B07596415626}" type="presParOf" srcId="{27A2E45C-AE8E-1441-A2EF-A4C6E3BD2668}" destId="{6D4D51E8-C9B9-9A4E-8104-8412D5416B4E}" srcOrd="6" destOrd="0" presId="urn:microsoft.com/office/officeart/2005/8/layout/process1"/>
    <dgm:cxn modelId="{620E5D0A-A878-FD45-8D1A-723CBF7D312B}" type="presParOf" srcId="{27A2E45C-AE8E-1441-A2EF-A4C6E3BD2668}" destId="{DDA29801-4FFE-E148-B2C2-F3ED5401E54F}" srcOrd="7" destOrd="0" presId="urn:microsoft.com/office/officeart/2005/8/layout/process1"/>
    <dgm:cxn modelId="{0455ACB1-E9B3-FA43-889B-05ED7659BAF0}" type="presParOf" srcId="{DDA29801-4FFE-E148-B2C2-F3ED5401E54F}" destId="{DF687784-06FF-614B-ACCA-A14AE79C6840}" srcOrd="0" destOrd="0" presId="urn:microsoft.com/office/officeart/2005/8/layout/process1"/>
    <dgm:cxn modelId="{60E8930A-A287-8947-B6B4-7C68B2B65542}" type="presParOf" srcId="{27A2E45C-AE8E-1441-A2EF-A4C6E3BD2668}" destId="{3D4D8B31-373B-B045-80B9-309C115BBC99}"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colorful1" csCatId="colorful" phldr="1"/>
      <dgm:spPr/>
    </dgm:pt>
    <dgm:pt modelId="{BB4C69D5-F74A-DE42-A4A9-9743A043B897}">
      <dgm:prSet phldrT="[Text]" custT="1"/>
      <dgm:spPr>
        <a:solidFill>
          <a:schemeClr val="bg1">
            <a:lumMod val="65000"/>
          </a:schemeClr>
        </a:solidFill>
      </dgm:spPr>
      <dgm:t>
        <a:bodyPr/>
        <a:lstStyle/>
        <a:p>
          <a:r>
            <a:rPr lang="en-US" sz="1600" dirty="0">
              <a:solidFill>
                <a:srgbClr val="FFFF00"/>
              </a:solidFill>
            </a:rPr>
            <a:t>Define</a:t>
          </a:r>
          <a:r>
            <a:rPr lang="en-US" sz="1600" dirty="0"/>
            <a:t> </a:t>
          </a:r>
          <a:r>
            <a:rPr lang="en-US" sz="1500" dirty="0"/>
            <a:t>(desired fairness or equity goals)</a:t>
          </a:r>
        </a:p>
      </dgm:t>
    </dgm:pt>
    <dgm:pt modelId="{9049BC64-582D-B241-A48E-B7FC2A6981A0}" type="parTrans" cxnId="{D38486BD-35CD-6B41-A7B1-0B15115AB81A}">
      <dgm:prSet/>
      <dgm:spPr/>
      <dgm:t>
        <a:bodyPr/>
        <a:lstStyle/>
        <a:p>
          <a:endParaRPr lang="en-US" sz="4000"/>
        </a:p>
      </dgm:t>
    </dgm:pt>
    <dgm:pt modelId="{B2CAD2C6-08C9-DA49-8168-CBE4E2AFD68C}" type="sibTrans" cxnId="{D38486BD-35CD-6B41-A7B1-0B15115AB81A}">
      <dgm:prSet custT="1"/>
      <dgm:spPr/>
      <dgm:t>
        <a:bodyPr/>
        <a:lstStyle/>
        <a:p>
          <a:endParaRPr lang="en-US" sz="1400"/>
        </a:p>
      </dgm:t>
    </dgm:pt>
    <dgm:pt modelId="{CBA922D8-5A20-0B47-B379-00EAF02AFB79}">
      <dgm:prSet phldrT="[Text]" custT="1"/>
      <dgm:spPr>
        <a:solidFill>
          <a:schemeClr val="bg1">
            <a:lumMod val="65000"/>
          </a:schemeClr>
        </a:solidFill>
      </dgm:spPr>
      <dgm:t>
        <a:bodyPr/>
        <a:lstStyle/>
        <a:p>
          <a:r>
            <a:rPr lang="en-US" sz="1600" dirty="0">
              <a:solidFill>
                <a:srgbClr val="FFFF00"/>
              </a:solidFill>
            </a:rPr>
            <a:t>Understand </a:t>
          </a:r>
          <a:r>
            <a:rPr lang="en-US" sz="1500" dirty="0"/>
            <a:t>(root causes of bias)</a:t>
          </a:r>
        </a:p>
      </dgm:t>
    </dgm:pt>
    <dgm:pt modelId="{B4FE76A6-8D2C-824D-A2AB-91F4A932EDF0}" type="parTrans" cxnId="{BD61E86B-CD79-C24C-9A9C-6AA170018F8F}">
      <dgm:prSet/>
      <dgm:spPr/>
      <dgm:t>
        <a:bodyPr/>
        <a:lstStyle/>
        <a:p>
          <a:endParaRPr lang="en-US" sz="4000"/>
        </a:p>
      </dgm:t>
    </dgm:pt>
    <dgm:pt modelId="{C4374117-257B-564E-A016-889E968E4EC5}" type="sibTrans" cxnId="{BD61E86B-CD79-C24C-9A9C-6AA170018F8F}">
      <dgm:prSet custT="1"/>
      <dgm:spPr/>
      <dgm:t>
        <a:bodyPr/>
        <a:lstStyle/>
        <a:p>
          <a:endParaRPr lang="en-US" sz="1400"/>
        </a:p>
      </dgm:t>
    </dgm:pt>
    <dgm:pt modelId="{B191545B-C2EF-D549-93F3-60F7B477C592}">
      <dgm:prSet phldrT="[Text]" custT="1"/>
      <dgm:spPr>
        <a:solidFill>
          <a:schemeClr val="accent5">
            <a:lumMod val="75000"/>
          </a:schemeClr>
        </a:solidFill>
      </dgm:spPr>
      <dgm:t>
        <a:bodyPr/>
        <a:lstStyle/>
        <a:p>
          <a:r>
            <a:rPr lang="en-US" sz="1600" dirty="0">
              <a:solidFill>
                <a:srgbClr val="FFFF00"/>
              </a:solidFill>
            </a:rPr>
            <a:t>Improve</a:t>
          </a:r>
          <a:r>
            <a:rPr lang="en-US" sz="1600" dirty="0"/>
            <a:t> </a:t>
          </a:r>
          <a:r>
            <a:rPr lang="en-US" sz="1500" dirty="0"/>
            <a:t>(fairness of AI systems)</a:t>
          </a:r>
        </a:p>
      </dgm:t>
    </dgm:pt>
    <dgm:pt modelId="{A3DD6BDD-B309-5E40-B3DE-934BCD3FAE8F}" type="parTrans" cxnId="{CD9A2FC8-6C08-3941-AB0D-0D4C68DDD55F}">
      <dgm:prSet/>
      <dgm:spPr/>
      <dgm:t>
        <a:bodyPr/>
        <a:lstStyle/>
        <a:p>
          <a:endParaRPr lang="en-US" sz="4000"/>
        </a:p>
      </dgm:t>
    </dgm:pt>
    <dgm:pt modelId="{5EDFFF77-F75C-4448-A469-F6EEE870B8CB}" type="sibTrans" cxnId="{CD9A2FC8-6C08-3941-AB0D-0D4C68DDD55F}">
      <dgm:prSet custT="1"/>
      <dgm:spPr/>
      <dgm:t>
        <a:bodyPr/>
        <a:lstStyle/>
        <a:p>
          <a:endParaRPr lang="en-US" sz="1400"/>
        </a:p>
      </dgm:t>
    </dgm:pt>
    <dgm:pt modelId="{9B490C4E-018E-4E4C-9123-6DEC25A017B8}">
      <dgm:prSet phldrT="[Text]" custT="1"/>
      <dgm:spPr>
        <a:solidFill>
          <a:schemeClr val="bg1">
            <a:lumMod val="65000"/>
          </a:schemeClr>
        </a:solidFill>
      </dgm:spPr>
      <dgm:t>
        <a:bodyPr/>
        <a:lstStyle/>
        <a:p>
          <a:r>
            <a:rPr lang="en-US" sz="1600" dirty="0">
              <a:solidFill>
                <a:srgbClr val="FFFF00"/>
              </a:solidFill>
            </a:rPr>
            <a:t>Measure</a:t>
          </a:r>
          <a:r>
            <a:rPr lang="en-US" sz="1600" dirty="0"/>
            <a:t> and </a:t>
          </a:r>
          <a:br>
            <a:rPr lang="en-US" sz="1600" dirty="0"/>
          </a:br>
          <a:r>
            <a:rPr lang="en-US" sz="1600" dirty="0"/>
            <a:t>Detect </a:t>
          </a:r>
          <a:r>
            <a:rPr lang="en-US" sz="1500" dirty="0"/>
            <a:t>(bias</a:t>
          </a:r>
          <a:r>
            <a:rPr lang="en-US" sz="1600" dirty="0"/>
            <a:t>)</a:t>
          </a:r>
        </a:p>
      </dgm:t>
    </dgm:pt>
    <dgm:pt modelId="{D5B62046-EBD9-444F-B22E-A150B68A377D}" type="parTrans" cxnId="{8B778D0D-2C90-0C4D-8419-102593FA873A}">
      <dgm:prSet/>
      <dgm:spPr/>
      <dgm:t>
        <a:bodyPr/>
        <a:lstStyle/>
        <a:p>
          <a:endParaRPr lang="en-US" sz="4000"/>
        </a:p>
      </dgm:t>
    </dgm:pt>
    <dgm:pt modelId="{360C0EBC-C8A7-7D48-BB21-C963F33A394E}" type="sibTrans" cxnId="{8B778D0D-2C90-0C4D-8419-102593FA873A}">
      <dgm:prSet custT="1"/>
      <dgm:spPr/>
      <dgm:t>
        <a:bodyPr/>
        <a:lstStyle/>
        <a:p>
          <a:endParaRPr lang="en-US" sz="1400"/>
        </a:p>
      </dgm:t>
    </dgm:pt>
    <dgm:pt modelId="{F987D459-6E09-684C-8F26-50EC6B3426A1}">
      <dgm:prSet phldrT="[Text]" custT="1"/>
      <dgm:spPr>
        <a:solidFill>
          <a:schemeClr val="bg1">
            <a:lumMod val="65000"/>
          </a:schemeClr>
        </a:solidFill>
      </dgm:spPr>
      <dgm:t>
        <a:bodyPr/>
        <a:lstStyle/>
        <a:p>
          <a:r>
            <a:rPr lang="en-US" sz="1600" dirty="0">
              <a:solidFill>
                <a:srgbClr val="FFFF00"/>
              </a:solidFill>
            </a:rPr>
            <a:t>Mitigate</a:t>
          </a:r>
          <a:r>
            <a:rPr lang="en-US" sz="1600" dirty="0"/>
            <a:t> </a:t>
          </a:r>
          <a:br>
            <a:rPr lang="en-US" sz="1600" dirty="0"/>
          </a:br>
          <a:r>
            <a:rPr lang="en-US" sz="1500" dirty="0"/>
            <a:t>(the impact through adjusting interventions)</a:t>
          </a:r>
        </a:p>
      </dgm:t>
    </dgm:pt>
    <dgm:pt modelId="{46782A74-20A0-CD40-93BD-D32A3B7362D3}" type="parTrans" cxnId="{822D7BEE-9078-9B45-B45A-853740DCA60F}">
      <dgm:prSet/>
      <dgm:spPr/>
      <dgm:t>
        <a:bodyPr/>
        <a:lstStyle/>
        <a:p>
          <a:endParaRPr lang="en-US" sz="4000"/>
        </a:p>
      </dgm:t>
    </dgm:pt>
    <dgm:pt modelId="{13F84776-5A3C-EF45-962B-D4DCFC349173}" type="sibTrans" cxnId="{822D7BEE-9078-9B45-B45A-853740DCA60F}">
      <dgm:prSet custT="1"/>
      <dgm:spPr/>
      <dgm:t>
        <a:bodyPr/>
        <a:lstStyle/>
        <a:p>
          <a:endParaRPr lang="en-US" sz="1400"/>
        </a:p>
      </dgm:t>
    </dgm:pt>
    <dgm:pt modelId="{9DD172E8-7491-784E-A583-359EB46D415E}">
      <dgm:prSet phldrT="[Text]" custT="1"/>
      <dgm:spPr>
        <a:solidFill>
          <a:schemeClr val="bg1">
            <a:lumMod val="65000"/>
          </a:schemeClr>
        </a:solidFill>
      </dgm:spPr>
      <dgm:t>
        <a:bodyPr/>
        <a:lstStyle/>
        <a:p>
          <a:r>
            <a:rPr lang="en-US" sz="1600" dirty="0">
              <a:solidFill>
                <a:srgbClr val="FFFF00"/>
              </a:solidFill>
            </a:rPr>
            <a:t>Monitor &amp; Evaluate</a:t>
          </a:r>
        </a:p>
      </dgm:t>
    </dgm:pt>
    <dgm:pt modelId="{2CF992CF-84EC-C341-87E9-920C5AA5564A}" type="parTrans" cxnId="{EA6E8507-8890-BC4F-9591-BF2E62EA68E6}">
      <dgm:prSet/>
      <dgm:spPr/>
      <dgm:t>
        <a:bodyPr/>
        <a:lstStyle/>
        <a:p>
          <a:endParaRPr lang="en-US" sz="4000"/>
        </a:p>
      </dgm:t>
    </dgm:pt>
    <dgm:pt modelId="{12A03866-0C63-6442-B67A-4231651BA43A}" type="sibTrans" cxnId="{EA6E8507-8890-BC4F-9591-BF2E62EA68E6}">
      <dgm:prSet/>
      <dgm:spPr/>
      <dgm:t>
        <a:bodyPr/>
        <a:lstStyle/>
        <a:p>
          <a:endParaRPr lang="en-US" sz="2400"/>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custScaleY="10863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custScaleY="10863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custScaleX="111589" custScaleY="10863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custScaleY="10863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30094" custScaleY="108743">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custScaleY="10863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AD4B1E-4C6C-0E4A-B447-3FED685EDF7F}" type="doc">
      <dgm:prSet loTypeId="urn:microsoft.com/office/officeart/2005/8/layout/venn1" loCatId="" qsTypeId="urn:microsoft.com/office/officeart/2005/8/quickstyle/simple1" qsCatId="simple" csTypeId="urn:microsoft.com/office/officeart/2005/8/colors/accent2_2" csCatId="accent2" phldr="1"/>
      <dgm:spPr/>
      <dgm:t>
        <a:bodyPr/>
        <a:lstStyle/>
        <a:p>
          <a:endParaRPr lang="en-US"/>
        </a:p>
      </dgm:t>
    </dgm:pt>
    <dgm:pt modelId="{074D053C-F4CE-3B4C-B71A-6D554E2C947B}">
      <dgm:prSet phldrT="[Text]" custT="1"/>
      <dgm:spPr/>
      <dgm:t>
        <a:bodyPr/>
        <a:lstStyle/>
        <a:p>
          <a:r>
            <a:rPr lang="en-US" sz="2000" dirty="0"/>
            <a:t>Decisionmakers</a:t>
          </a:r>
        </a:p>
      </dgm:t>
    </dgm:pt>
    <dgm:pt modelId="{AB9B67AC-C52F-1E4D-8935-02A3EAF3046C}" type="parTrans" cxnId="{BF61F085-FE11-344D-ADC5-E9F1075C951E}">
      <dgm:prSet/>
      <dgm:spPr/>
      <dgm:t>
        <a:bodyPr/>
        <a:lstStyle/>
        <a:p>
          <a:endParaRPr lang="en-US" sz="4000"/>
        </a:p>
      </dgm:t>
    </dgm:pt>
    <dgm:pt modelId="{78BA5BD6-F897-0E4E-93F7-108C52ED619B}" type="sibTrans" cxnId="{BF61F085-FE11-344D-ADC5-E9F1075C951E}">
      <dgm:prSet/>
      <dgm:spPr/>
      <dgm:t>
        <a:bodyPr/>
        <a:lstStyle/>
        <a:p>
          <a:endParaRPr lang="en-US" sz="4000"/>
        </a:p>
      </dgm:t>
    </dgm:pt>
    <dgm:pt modelId="{9CB42A65-528E-9648-BD07-35F081984E75}">
      <dgm:prSet phldrT="[Text]" custT="1"/>
      <dgm:spPr/>
      <dgm:t>
        <a:bodyPr/>
        <a:lstStyle/>
        <a:p>
          <a:r>
            <a:rPr lang="en-US" sz="2000" dirty="0"/>
            <a:t>Public</a:t>
          </a:r>
        </a:p>
      </dgm:t>
    </dgm:pt>
    <dgm:pt modelId="{BA07D999-92B9-2C4D-AB18-F4AE6C8440CE}" type="parTrans" cxnId="{8B8DBA8D-6DB6-6C45-B3F7-E9276B4C466F}">
      <dgm:prSet/>
      <dgm:spPr/>
      <dgm:t>
        <a:bodyPr/>
        <a:lstStyle/>
        <a:p>
          <a:endParaRPr lang="en-US" sz="4000"/>
        </a:p>
      </dgm:t>
    </dgm:pt>
    <dgm:pt modelId="{4A1760BE-CDEF-B74C-B977-D4482B9C5E66}" type="sibTrans" cxnId="{8B8DBA8D-6DB6-6C45-B3F7-E9276B4C466F}">
      <dgm:prSet/>
      <dgm:spPr/>
      <dgm:t>
        <a:bodyPr/>
        <a:lstStyle/>
        <a:p>
          <a:endParaRPr lang="en-US" sz="4000"/>
        </a:p>
      </dgm:t>
    </dgm:pt>
    <dgm:pt modelId="{5EB4D17B-BAE2-5848-A914-C3C9EC7FC3D4}">
      <dgm:prSet phldrT="[Text]" custT="1"/>
      <dgm:spPr/>
      <dgm:t>
        <a:bodyPr/>
        <a:lstStyle/>
        <a:p>
          <a:r>
            <a:rPr lang="en-US" sz="2000" dirty="0"/>
            <a:t>Media</a:t>
          </a:r>
        </a:p>
      </dgm:t>
    </dgm:pt>
    <dgm:pt modelId="{01C1F49E-2DD5-1045-8D49-3EC02A0A3CB5}" type="parTrans" cxnId="{18D80754-7900-E54F-A7F0-6A47AB6EF670}">
      <dgm:prSet/>
      <dgm:spPr/>
      <dgm:t>
        <a:bodyPr/>
        <a:lstStyle/>
        <a:p>
          <a:endParaRPr lang="en-US" sz="4000"/>
        </a:p>
      </dgm:t>
    </dgm:pt>
    <dgm:pt modelId="{5E952187-3B5B-284B-99C1-C4DC4D5E2B31}" type="sibTrans" cxnId="{18D80754-7900-E54F-A7F0-6A47AB6EF670}">
      <dgm:prSet/>
      <dgm:spPr/>
      <dgm:t>
        <a:bodyPr/>
        <a:lstStyle/>
        <a:p>
          <a:endParaRPr lang="en-US" sz="4000"/>
        </a:p>
      </dgm:t>
    </dgm:pt>
    <dgm:pt modelId="{8888D5E6-AAD8-914E-BD9D-89B25483E23E}">
      <dgm:prSet custT="1"/>
      <dgm:spPr/>
      <dgm:t>
        <a:bodyPr/>
        <a:lstStyle/>
        <a:p>
          <a:r>
            <a:rPr lang="en-US" sz="1900" dirty="0"/>
            <a:t>Analysts</a:t>
          </a:r>
        </a:p>
      </dgm:t>
    </dgm:pt>
    <dgm:pt modelId="{025C802D-FFAE-F84E-9FC8-8930C3586640}" type="parTrans" cxnId="{5722FD2F-CEA6-0740-B26A-BBFA43E3FFC7}">
      <dgm:prSet/>
      <dgm:spPr/>
      <dgm:t>
        <a:bodyPr/>
        <a:lstStyle/>
        <a:p>
          <a:endParaRPr lang="en-US" sz="4000"/>
        </a:p>
      </dgm:t>
    </dgm:pt>
    <dgm:pt modelId="{E2D087A5-7793-6341-94F0-D1AFD2C66030}" type="sibTrans" cxnId="{5722FD2F-CEA6-0740-B26A-BBFA43E3FFC7}">
      <dgm:prSet/>
      <dgm:spPr/>
      <dgm:t>
        <a:bodyPr/>
        <a:lstStyle/>
        <a:p>
          <a:endParaRPr lang="en-US" sz="4000"/>
        </a:p>
      </dgm:t>
    </dgm:pt>
    <dgm:pt modelId="{428C0746-9082-EE4C-8E0C-3A70473D110D}" type="pres">
      <dgm:prSet presAssocID="{C2AD4B1E-4C6C-0E4A-B447-3FED685EDF7F}" presName="compositeShape" presStyleCnt="0">
        <dgm:presLayoutVars>
          <dgm:chMax val="7"/>
          <dgm:dir/>
          <dgm:resizeHandles val="exact"/>
        </dgm:presLayoutVars>
      </dgm:prSet>
      <dgm:spPr/>
    </dgm:pt>
    <dgm:pt modelId="{C6672704-2C79-1549-AD4C-2ABDFCF80356}" type="pres">
      <dgm:prSet presAssocID="{074D053C-F4CE-3B4C-B71A-6D554E2C947B}" presName="circ1" presStyleLbl="vennNode1" presStyleIdx="0" presStyleCnt="4"/>
      <dgm:spPr/>
    </dgm:pt>
    <dgm:pt modelId="{34A79B68-7D0E-3548-B16D-A344B53C42D7}" type="pres">
      <dgm:prSet presAssocID="{074D053C-F4CE-3B4C-B71A-6D554E2C947B}" presName="circ1Tx" presStyleLbl="revTx" presStyleIdx="0" presStyleCnt="0">
        <dgm:presLayoutVars>
          <dgm:chMax val="0"/>
          <dgm:chPref val="0"/>
          <dgm:bulletEnabled val="1"/>
        </dgm:presLayoutVars>
      </dgm:prSet>
      <dgm:spPr/>
    </dgm:pt>
    <dgm:pt modelId="{722AF525-0CC7-AC4A-A727-F9C350590083}" type="pres">
      <dgm:prSet presAssocID="{9CB42A65-528E-9648-BD07-35F081984E75}" presName="circ2" presStyleLbl="vennNode1" presStyleIdx="1" presStyleCnt="4"/>
      <dgm:spPr/>
    </dgm:pt>
    <dgm:pt modelId="{14A73B84-527A-7348-8EF4-16DBAC4F830F}" type="pres">
      <dgm:prSet presAssocID="{9CB42A65-528E-9648-BD07-35F081984E75}" presName="circ2Tx" presStyleLbl="revTx" presStyleIdx="0" presStyleCnt="0">
        <dgm:presLayoutVars>
          <dgm:chMax val="0"/>
          <dgm:chPref val="0"/>
          <dgm:bulletEnabled val="1"/>
        </dgm:presLayoutVars>
      </dgm:prSet>
      <dgm:spPr/>
    </dgm:pt>
    <dgm:pt modelId="{85F9DA02-39B5-FC4E-B79B-68AACD563952}" type="pres">
      <dgm:prSet presAssocID="{5EB4D17B-BAE2-5848-A914-C3C9EC7FC3D4}" presName="circ3" presStyleLbl="vennNode1" presStyleIdx="2" presStyleCnt="4"/>
      <dgm:spPr/>
    </dgm:pt>
    <dgm:pt modelId="{8454E171-7543-534C-9DFF-A446825C9E6C}" type="pres">
      <dgm:prSet presAssocID="{5EB4D17B-BAE2-5848-A914-C3C9EC7FC3D4}" presName="circ3Tx" presStyleLbl="revTx" presStyleIdx="0" presStyleCnt="0">
        <dgm:presLayoutVars>
          <dgm:chMax val="0"/>
          <dgm:chPref val="0"/>
          <dgm:bulletEnabled val="1"/>
        </dgm:presLayoutVars>
      </dgm:prSet>
      <dgm:spPr/>
    </dgm:pt>
    <dgm:pt modelId="{D2CE4B38-2232-844C-A2B6-62B6C4FA1350}" type="pres">
      <dgm:prSet presAssocID="{8888D5E6-AAD8-914E-BD9D-89B25483E23E}" presName="circ4" presStyleLbl="vennNode1" presStyleIdx="3" presStyleCnt="4" custScaleX="104231" custLinFactNeighborX="405"/>
      <dgm:spPr/>
    </dgm:pt>
    <dgm:pt modelId="{F9546548-07C4-0241-B72E-F7BB5941F0B6}" type="pres">
      <dgm:prSet presAssocID="{8888D5E6-AAD8-914E-BD9D-89B25483E23E}" presName="circ4Tx" presStyleLbl="revTx" presStyleIdx="0" presStyleCnt="0">
        <dgm:presLayoutVars>
          <dgm:chMax val="0"/>
          <dgm:chPref val="0"/>
          <dgm:bulletEnabled val="1"/>
        </dgm:presLayoutVars>
      </dgm:prSet>
      <dgm:spPr/>
    </dgm:pt>
  </dgm:ptLst>
  <dgm:cxnLst>
    <dgm:cxn modelId="{7AF05901-F4CD-3747-9C54-44C6AF9C3CDD}" type="presOf" srcId="{C2AD4B1E-4C6C-0E4A-B447-3FED685EDF7F}" destId="{428C0746-9082-EE4C-8E0C-3A70473D110D}" srcOrd="0" destOrd="0" presId="urn:microsoft.com/office/officeart/2005/8/layout/venn1"/>
    <dgm:cxn modelId="{B2E7711D-1AE1-C44E-940C-AE508F5B0B07}" type="presOf" srcId="{5EB4D17B-BAE2-5848-A914-C3C9EC7FC3D4}" destId="{8454E171-7543-534C-9DFF-A446825C9E6C}" srcOrd="1" destOrd="0" presId="urn:microsoft.com/office/officeart/2005/8/layout/venn1"/>
    <dgm:cxn modelId="{72DA8F25-39B9-4C48-810F-C1F96E262909}" type="presOf" srcId="{8888D5E6-AAD8-914E-BD9D-89B25483E23E}" destId="{F9546548-07C4-0241-B72E-F7BB5941F0B6}" srcOrd="1" destOrd="0" presId="urn:microsoft.com/office/officeart/2005/8/layout/venn1"/>
    <dgm:cxn modelId="{5722FD2F-CEA6-0740-B26A-BBFA43E3FFC7}" srcId="{C2AD4B1E-4C6C-0E4A-B447-3FED685EDF7F}" destId="{8888D5E6-AAD8-914E-BD9D-89B25483E23E}" srcOrd="3" destOrd="0" parTransId="{025C802D-FFAE-F84E-9FC8-8930C3586640}" sibTransId="{E2D087A5-7793-6341-94F0-D1AFD2C66030}"/>
    <dgm:cxn modelId="{1DC3FF33-D66A-A84D-9AE4-D63156EDF224}" type="presOf" srcId="{9CB42A65-528E-9648-BD07-35F081984E75}" destId="{14A73B84-527A-7348-8EF4-16DBAC4F830F}" srcOrd="1" destOrd="0" presId="urn:microsoft.com/office/officeart/2005/8/layout/venn1"/>
    <dgm:cxn modelId="{BD76F93E-CCDD-8941-BC0A-36E73104BD70}" type="presOf" srcId="{8888D5E6-AAD8-914E-BD9D-89B25483E23E}" destId="{D2CE4B38-2232-844C-A2B6-62B6C4FA1350}" srcOrd="0" destOrd="0" presId="urn:microsoft.com/office/officeart/2005/8/layout/venn1"/>
    <dgm:cxn modelId="{18D80754-7900-E54F-A7F0-6A47AB6EF670}" srcId="{C2AD4B1E-4C6C-0E4A-B447-3FED685EDF7F}" destId="{5EB4D17B-BAE2-5848-A914-C3C9EC7FC3D4}" srcOrd="2" destOrd="0" parTransId="{01C1F49E-2DD5-1045-8D49-3EC02A0A3CB5}" sibTransId="{5E952187-3B5B-284B-99C1-C4DC4D5E2B31}"/>
    <dgm:cxn modelId="{E1055656-15E1-854B-BCA0-F1562F8E8C7D}" type="presOf" srcId="{074D053C-F4CE-3B4C-B71A-6D554E2C947B}" destId="{C6672704-2C79-1549-AD4C-2ABDFCF80356}" srcOrd="0" destOrd="0" presId="urn:microsoft.com/office/officeart/2005/8/layout/venn1"/>
    <dgm:cxn modelId="{BF61F085-FE11-344D-ADC5-E9F1075C951E}" srcId="{C2AD4B1E-4C6C-0E4A-B447-3FED685EDF7F}" destId="{074D053C-F4CE-3B4C-B71A-6D554E2C947B}" srcOrd="0" destOrd="0" parTransId="{AB9B67AC-C52F-1E4D-8935-02A3EAF3046C}" sibTransId="{78BA5BD6-F897-0E4E-93F7-108C52ED619B}"/>
    <dgm:cxn modelId="{8B8DBA8D-6DB6-6C45-B3F7-E9276B4C466F}" srcId="{C2AD4B1E-4C6C-0E4A-B447-3FED685EDF7F}" destId="{9CB42A65-528E-9648-BD07-35F081984E75}" srcOrd="1" destOrd="0" parTransId="{BA07D999-92B9-2C4D-AB18-F4AE6C8440CE}" sibTransId="{4A1760BE-CDEF-B74C-B977-D4482B9C5E66}"/>
    <dgm:cxn modelId="{44BBA2A0-BCE7-1D49-83E0-6DBBD982729C}" type="presOf" srcId="{5EB4D17B-BAE2-5848-A914-C3C9EC7FC3D4}" destId="{85F9DA02-39B5-FC4E-B79B-68AACD563952}" srcOrd="0" destOrd="0" presId="urn:microsoft.com/office/officeart/2005/8/layout/venn1"/>
    <dgm:cxn modelId="{7A1874B1-A68C-2D4E-8D98-FE539BD1F273}" type="presOf" srcId="{9CB42A65-528E-9648-BD07-35F081984E75}" destId="{722AF525-0CC7-AC4A-A727-F9C350590083}" srcOrd="0" destOrd="0" presId="urn:microsoft.com/office/officeart/2005/8/layout/venn1"/>
    <dgm:cxn modelId="{6A431EEC-9ACD-5A4E-8915-E7983AAA45D8}" type="presOf" srcId="{074D053C-F4CE-3B4C-B71A-6D554E2C947B}" destId="{34A79B68-7D0E-3548-B16D-A344B53C42D7}" srcOrd="1" destOrd="0" presId="urn:microsoft.com/office/officeart/2005/8/layout/venn1"/>
    <dgm:cxn modelId="{C5D8137F-4670-AC40-B61C-8115C554C4F4}" type="presParOf" srcId="{428C0746-9082-EE4C-8E0C-3A70473D110D}" destId="{C6672704-2C79-1549-AD4C-2ABDFCF80356}" srcOrd="0" destOrd="0" presId="urn:microsoft.com/office/officeart/2005/8/layout/venn1"/>
    <dgm:cxn modelId="{958C79E5-85B2-FD4D-AA29-144704E6FB96}" type="presParOf" srcId="{428C0746-9082-EE4C-8E0C-3A70473D110D}" destId="{34A79B68-7D0E-3548-B16D-A344B53C42D7}" srcOrd="1" destOrd="0" presId="urn:microsoft.com/office/officeart/2005/8/layout/venn1"/>
    <dgm:cxn modelId="{4F64DFA8-F8A7-6040-8FCD-ADBDB093998C}" type="presParOf" srcId="{428C0746-9082-EE4C-8E0C-3A70473D110D}" destId="{722AF525-0CC7-AC4A-A727-F9C350590083}" srcOrd="2" destOrd="0" presId="urn:microsoft.com/office/officeart/2005/8/layout/venn1"/>
    <dgm:cxn modelId="{B4BA09F3-F304-7A44-8E32-1ADB1445FD1D}" type="presParOf" srcId="{428C0746-9082-EE4C-8E0C-3A70473D110D}" destId="{14A73B84-527A-7348-8EF4-16DBAC4F830F}" srcOrd="3" destOrd="0" presId="urn:microsoft.com/office/officeart/2005/8/layout/venn1"/>
    <dgm:cxn modelId="{4C49A29B-4FB2-FB49-8CA3-560E0E3A21CE}" type="presParOf" srcId="{428C0746-9082-EE4C-8E0C-3A70473D110D}" destId="{85F9DA02-39B5-FC4E-B79B-68AACD563952}" srcOrd="4" destOrd="0" presId="urn:microsoft.com/office/officeart/2005/8/layout/venn1"/>
    <dgm:cxn modelId="{848B2435-75C5-2C4F-92FE-4570B9A9D44B}" type="presParOf" srcId="{428C0746-9082-EE4C-8E0C-3A70473D110D}" destId="{8454E171-7543-534C-9DFF-A446825C9E6C}" srcOrd="5" destOrd="0" presId="urn:microsoft.com/office/officeart/2005/8/layout/venn1"/>
    <dgm:cxn modelId="{B5EE7477-BC3F-554C-8CE8-E34FE431D381}" type="presParOf" srcId="{428C0746-9082-EE4C-8E0C-3A70473D110D}" destId="{D2CE4B38-2232-844C-A2B6-62B6C4FA1350}" srcOrd="6" destOrd="0" presId="urn:microsoft.com/office/officeart/2005/8/layout/venn1"/>
    <dgm:cxn modelId="{EC5B6853-170B-5647-82A9-A1FA7515228F}" type="presParOf" srcId="{428C0746-9082-EE4C-8E0C-3A70473D110D}" destId="{F9546548-07C4-0241-B72E-F7BB5941F0B6}" srcOrd="7"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61B29F-7B95-B34D-BF59-D820517C986D}" type="doc">
      <dgm:prSet loTypeId="urn:microsoft.com/office/officeart/2005/8/layout/cycle2" loCatId="" qsTypeId="urn:microsoft.com/office/officeart/2005/8/quickstyle/simple1" qsCatId="simple" csTypeId="urn:microsoft.com/office/officeart/2005/8/colors/colorful1" csCatId="colorful" phldr="1"/>
      <dgm:spPr/>
      <dgm:t>
        <a:bodyPr/>
        <a:lstStyle/>
        <a:p>
          <a:endParaRPr lang="en-US"/>
        </a:p>
      </dgm:t>
    </dgm:pt>
    <dgm:pt modelId="{B1AA6AF1-F4E7-304B-B86F-634043C83688}">
      <dgm:prSet phldrT="[Text]" custT="1"/>
      <dgm:spPr/>
      <dgm:t>
        <a:bodyPr/>
        <a:lstStyle/>
        <a:p>
          <a:r>
            <a:rPr lang="en-US" sz="2000" dirty="0"/>
            <a:t>What </a:t>
          </a:r>
          <a:r>
            <a:rPr lang="en-US" sz="2000" dirty="0">
              <a:solidFill>
                <a:srgbClr val="FFFF00"/>
              </a:solidFill>
            </a:rPr>
            <a:t>values</a:t>
          </a:r>
          <a:r>
            <a:rPr lang="en-US" sz="2000" dirty="0"/>
            <a:t> should the AI system be </a:t>
          </a:r>
          <a:r>
            <a:rPr lang="en-US" sz="2000" dirty="0">
              <a:solidFill>
                <a:srgbClr val="FFFF00"/>
              </a:solidFill>
            </a:rPr>
            <a:t>designed to achieve</a:t>
          </a:r>
          <a:r>
            <a:rPr lang="en-US" sz="2000" dirty="0"/>
            <a:t>?</a:t>
          </a:r>
        </a:p>
      </dgm:t>
    </dgm:pt>
    <dgm:pt modelId="{87408097-2BAF-E249-A82C-3F463F1DC6E3}" type="parTrans" cxnId="{A69C3248-45D2-344C-B8D4-81B1AC11CE98}">
      <dgm:prSet/>
      <dgm:spPr/>
      <dgm:t>
        <a:bodyPr/>
        <a:lstStyle/>
        <a:p>
          <a:endParaRPr lang="en-US" sz="2800"/>
        </a:p>
      </dgm:t>
    </dgm:pt>
    <dgm:pt modelId="{475E1788-9A20-784E-B01E-0FA8AD1D4990}" type="sibTrans" cxnId="{A69C3248-45D2-344C-B8D4-81B1AC11CE98}">
      <dgm:prSet custT="1"/>
      <dgm:spPr/>
      <dgm:t>
        <a:bodyPr/>
        <a:lstStyle/>
        <a:p>
          <a:endParaRPr lang="en-US" sz="1600"/>
        </a:p>
      </dgm:t>
    </dgm:pt>
    <dgm:pt modelId="{EC2EAFE6-6D70-9D4A-86FE-89BD211761BF}">
      <dgm:prSet phldrT="[Text]" custT="1"/>
      <dgm:spPr/>
      <dgm:t>
        <a:bodyPr/>
        <a:lstStyle/>
        <a:p>
          <a:r>
            <a:rPr lang="en-US" sz="2000" dirty="0"/>
            <a:t>How do we </a:t>
          </a:r>
          <a:r>
            <a:rPr lang="en-US" sz="2000" dirty="0">
              <a:solidFill>
                <a:srgbClr val="FFFF00"/>
              </a:solidFill>
            </a:rPr>
            <a:t>build</a:t>
          </a:r>
          <a:r>
            <a:rPr lang="en-US" sz="2000" dirty="0"/>
            <a:t> it to </a:t>
          </a:r>
          <a:r>
            <a:rPr lang="en-US" sz="2000" dirty="0">
              <a:solidFill>
                <a:srgbClr val="FFFF00"/>
              </a:solidFill>
            </a:rPr>
            <a:t>achieve those values</a:t>
          </a:r>
          <a:r>
            <a:rPr lang="en-US" sz="2000" dirty="0"/>
            <a:t>?</a:t>
          </a:r>
        </a:p>
      </dgm:t>
    </dgm:pt>
    <dgm:pt modelId="{41F5401F-2032-7C49-85DF-C2AD37CF0268}" type="parTrans" cxnId="{43344FF3-30CD-AC4D-B475-4B22E5FEAD9F}">
      <dgm:prSet/>
      <dgm:spPr/>
      <dgm:t>
        <a:bodyPr/>
        <a:lstStyle/>
        <a:p>
          <a:endParaRPr lang="en-US" sz="2800"/>
        </a:p>
      </dgm:t>
    </dgm:pt>
    <dgm:pt modelId="{0A5D5491-87E3-7B47-946C-C73B01168DBF}" type="sibTrans" cxnId="{43344FF3-30CD-AC4D-B475-4B22E5FEAD9F}">
      <dgm:prSet custT="1"/>
      <dgm:spPr/>
      <dgm:t>
        <a:bodyPr/>
        <a:lstStyle/>
        <a:p>
          <a:endParaRPr lang="en-US" sz="1600"/>
        </a:p>
      </dgm:t>
    </dgm:pt>
    <dgm:pt modelId="{D9BBCEB3-BC5A-2C41-9539-0C73C0D1CC92}">
      <dgm:prSet phldrT="[Text]" custT="1"/>
      <dgm:spPr/>
      <dgm:t>
        <a:bodyPr/>
        <a:lstStyle/>
        <a:p>
          <a:r>
            <a:rPr lang="en-US" sz="2000" dirty="0"/>
            <a:t>How do we </a:t>
          </a:r>
          <a:r>
            <a:rPr lang="en-US" sz="2000" dirty="0">
              <a:solidFill>
                <a:srgbClr val="FFFF00"/>
              </a:solidFill>
            </a:rPr>
            <a:t>validate and monitor </a:t>
          </a:r>
          <a:r>
            <a:rPr lang="en-US" sz="2000" dirty="0"/>
            <a:t>that it </a:t>
          </a:r>
          <a:r>
            <a:rPr lang="en-US" sz="2000" dirty="0">
              <a:solidFill>
                <a:srgbClr val="FFFF00"/>
              </a:solidFill>
            </a:rPr>
            <a:t>continues to achieve </a:t>
          </a:r>
          <a:r>
            <a:rPr lang="en-US" sz="2000" dirty="0"/>
            <a:t>those values?</a:t>
          </a:r>
        </a:p>
      </dgm:t>
    </dgm:pt>
    <dgm:pt modelId="{EEC39B64-8C46-7742-8F74-083F4C79A9FA}" type="parTrans" cxnId="{074AF4BB-66FD-D242-A78F-B53B0B321DBB}">
      <dgm:prSet/>
      <dgm:spPr/>
      <dgm:t>
        <a:bodyPr/>
        <a:lstStyle/>
        <a:p>
          <a:endParaRPr lang="en-US" sz="2800"/>
        </a:p>
      </dgm:t>
    </dgm:pt>
    <dgm:pt modelId="{D47D3598-ACF6-9443-AAEA-7EA16A634313}" type="sibTrans" cxnId="{074AF4BB-66FD-D242-A78F-B53B0B321DBB}">
      <dgm:prSet custT="1"/>
      <dgm:spPr>
        <a:noFill/>
      </dgm:spPr>
      <dgm:t>
        <a:bodyPr/>
        <a:lstStyle/>
        <a:p>
          <a:endParaRPr lang="en-US" sz="1600"/>
        </a:p>
      </dgm:t>
    </dgm:pt>
    <dgm:pt modelId="{695FA9FD-851F-CF42-8DDA-4E3A97003707}" type="pres">
      <dgm:prSet presAssocID="{5561B29F-7B95-B34D-BF59-D820517C986D}" presName="cycle" presStyleCnt="0">
        <dgm:presLayoutVars>
          <dgm:dir/>
          <dgm:resizeHandles val="exact"/>
        </dgm:presLayoutVars>
      </dgm:prSet>
      <dgm:spPr/>
    </dgm:pt>
    <dgm:pt modelId="{C4FEEBFB-DB6B-5242-8C77-C91926AEE007}" type="pres">
      <dgm:prSet presAssocID="{B1AA6AF1-F4E7-304B-B86F-634043C83688}" presName="node" presStyleLbl="node1" presStyleIdx="0" presStyleCnt="3" custScaleX="148395" custScaleY="148395" custRadScaleRad="253469" custRadScaleInc="-120916">
        <dgm:presLayoutVars>
          <dgm:bulletEnabled val="1"/>
        </dgm:presLayoutVars>
      </dgm:prSet>
      <dgm:spPr/>
    </dgm:pt>
    <dgm:pt modelId="{BB8E2A9B-A1AE-6542-BC5B-9D4A0777EBA7}" type="pres">
      <dgm:prSet presAssocID="{475E1788-9A20-784E-B01E-0FA8AD1D4990}" presName="sibTrans" presStyleLbl="sibTrans2D1" presStyleIdx="0" presStyleCnt="3"/>
      <dgm:spPr/>
    </dgm:pt>
    <dgm:pt modelId="{1DEC19E4-8EC5-904F-B87F-2903390D39E2}" type="pres">
      <dgm:prSet presAssocID="{475E1788-9A20-784E-B01E-0FA8AD1D4990}" presName="connectorText" presStyleLbl="sibTrans2D1" presStyleIdx="0" presStyleCnt="3"/>
      <dgm:spPr/>
    </dgm:pt>
    <dgm:pt modelId="{3CAED5EC-7C13-CF40-BEDB-F3B9E7493CCC}" type="pres">
      <dgm:prSet presAssocID="{EC2EAFE6-6D70-9D4A-86FE-89BD211761BF}" presName="node" presStyleLbl="node1" presStyleIdx="1" presStyleCnt="3" custScaleX="148482" custScaleY="148482" custRadScaleRad="78766" custRadScaleInc="-225331">
        <dgm:presLayoutVars>
          <dgm:bulletEnabled val="1"/>
        </dgm:presLayoutVars>
      </dgm:prSet>
      <dgm:spPr/>
    </dgm:pt>
    <dgm:pt modelId="{B0A053F8-0E1E-2741-BAD5-F9BF4A40E74B}" type="pres">
      <dgm:prSet presAssocID="{0A5D5491-87E3-7B47-946C-C73B01168DBF}" presName="sibTrans" presStyleLbl="sibTrans2D1" presStyleIdx="1" presStyleCnt="3"/>
      <dgm:spPr/>
    </dgm:pt>
    <dgm:pt modelId="{2B0CAE2C-8B81-3947-8E33-8516F0DF1994}" type="pres">
      <dgm:prSet presAssocID="{0A5D5491-87E3-7B47-946C-C73B01168DBF}" presName="connectorText" presStyleLbl="sibTrans2D1" presStyleIdx="1" presStyleCnt="3"/>
      <dgm:spPr/>
    </dgm:pt>
    <dgm:pt modelId="{EAAE6907-92BF-9944-92C0-D656CF67AFF5}" type="pres">
      <dgm:prSet presAssocID="{D9BBCEB3-BC5A-2C41-9539-0C73C0D1CC92}" presName="node" presStyleLbl="node1" presStyleIdx="2" presStyleCnt="3" custScaleX="148482" custScaleY="148482" custRadScaleRad="212645" custRadScaleInc="-283029">
        <dgm:presLayoutVars>
          <dgm:bulletEnabled val="1"/>
        </dgm:presLayoutVars>
      </dgm:prSet>
      <dgm:spPr/>
    </dgm:pt>
    <dgm:pt modelId="{97CE9DDC-F8EC-3D4B-B4A0-7808C7368199}" type="pres">
      <dgm:prSet presAssocID="{D47D3598-ACF6-9443-AAEA-7EA16A634313}" presName="sibTrans" presStyleLbl="sibTrans2D1" presStyleIdx="2" presStyleCnt="3" custAng="21569508" custScaleX="270120" custScaleY="44702" custLinFactY="118293" custLinFactNeighborX="-17231" custLinFactNeighborY="200000"/>
      <dgm:spPr/>
    </dgm:pt>
    <dgm:pt modelId="{F3D96519-77EE-BB4F-BB46-37C08F084EAE}" type="pres">
      <dgm:prSet presAssocID="{D47D3598-ACF6-9443-AAEA-7EA16A634313}" presName="connectorText" presStyleLbl="sibTrans2D1" presStyleIdx="2" presStyleCnt="3"/>
      <dgm:spPr/>
    </dgm:pt>
  </dgm:ptLst>
  <dgm:cxnLst>
    <dgm:cxn modelId="{35C18F25-F9EE-BA4E-8F61-007C9AE35FE7}" type="presOf" srcId="{475E1788-9A20-784E-B01E-0FA8AD1D4990}" destId="{1DEC19E4-8EC5-904F-B87F-2903390D39E2}" srcOrd="1" destOrd="0" presId="urn:microsoft.com/office/officeart/2005/8/layout/cycle2"/>
    <dgm:cxn modelId="{A69C3248-45D2-344C-B8D4-81B1AC11CE98}" srcId="{5561B29F-7B95-B34D-BF59-D820517C986D}" destId="{B1AA6AF1-F4E7-304B-B86F-634043C83688}" srcOrd="0" destOrd="0" parTransId="{87408097-2BAF-E249-A82C-3F463F1DC6E3}" sibTransId="{475E1788-9A20-784E-B01E-0FA8AD1D4990}"/>
    <dgm:cxn modelId="{4957C24B-9DBB-3A47-8F02-8C02B689DCAA}" type="presOf" srcId="{5561B29F-7B95-B34D-BF59-D820517C986D}" destId="{695FA9FD-851F-CF42-8DDA-4E3A97003707}" srcOrd="0" destOrd="0" presId="urn:microsoft.com/office/officeart/2005/8/layout/cycle2"/>
    <dgm:cxn modelId="{B63A87A4-6F1D-A84E-B4FE-192BECB39125}" type="presOf" srcId="{EC2EAFE6-6D70-9D4A-86FE-89BD211761BF}" destId="{3CAED5EC-7C13-CF40-BEDB-F3B9E7493CCC}" srcOrd="0" destOrd="0" presId="urn:microsoft.com/office/officeart/2005/8/layout/cycle2"/>
    <dgm:cxn modelId="{074AF4BB-66FD-D242-A78F-B53B0B321DBB}" srcId="{5561B29F-7B95-B34D-BF59-D820517C986D}" destId="{D9BBCEB3-BC5A-2C41-9539-0C73C0D1CC92}" srcOrd="2" destOrd="0" parTransId="{EEC39B64-8C46-7742-8F74-083F4C79A9FA}" sibTransId="{D47D3598-ACF6-9443-AAEA-7EA16A634313}"/>
    <dgm:cxn modelId="{587D1BBD-4D3E-2F4A-B2F8-1A931F19C078}" type="presOf" srcId="{475E1788-9A20-784E-B01E-0FA8AD1D4990}" destId="{BB8E2A9B-A1AE-6542-BC5B-9D4A0777EBA7}" srcOrd="0" destOrd="0" presId="urn:microsoft.com/office/officeart/2005/8/layout/cycle2"/>
    <dgm:cxn modelId="{9EB1F6C2-2E0B-2C4A-BABF-82A24ED7C439}" type="presOf" srcId="{B1AA6AF1-F4E7-304B-B86F-634043C83688}" destId="{C4FEEBFB-DB6B-5242-8C77-C91926AEE007}" srcOrd="0" destOrd="0" presId="urn:microsoft.com/office/officeart/2005/8/layout/cycle2"/>
    <dgm:cxn modelId="{C5CB32D1-EDC6-1E4F-862D-02E857ADACB2}" type="presOf" srcId="{0A5D5491-87E3-7B47-946C-C73B01168DBF}" destId="{B0A053F8-0E1E-2741-BAD5-F9BF4A40E74B}" srcOrd="0" destOrd="0" presId="urn:microsoft.com/office/officeart/2005/8/layout/cycle2"/>
    <dgm:cxn modelId="{FB1561D4-CB87-BC4B-8B6A-BF2F1AA33512}" type="presOf" srcId="{D9BBCEB3-BC5A-2C41-9539-0C73C0D1CC92}" destId="{EAAE6907-92BF-9944-92C0-D656CF67AFF5}" srcOrd="0" destOrd="0" presId="urn:microsoft.com/office/officeart/2005/8/layout/cycle2"/>
    <dgm:cxn modelId="{0BE697D6-72F7-2746-A06D-E939AF174B11}" type="presOf" srcId="{0A5D5491-87E3-7B47-946C-C73B01168DBF}" destId="{2B0CAE2C-8B81-3947-8E33-8516F0DF1994}" srcOrd="1" destOrd="0" presId="urn:microsoft.com/office/officeart/2005/8/layout/cycle2"/>
    <dgm:cxn modelId="{9E83B4E2-33AB-5545-8AF1-2D1267D7D6A6}" type="presOf" srcId="{D47D3598-ACF6-9443-AAEA-7EA16A634313}" destId="{F3D96519-77EE-BB4F-BB46-37C08F084EAE}" srcOrd="1" destOrd="0" presId="urn:microsoft.com/office/officeart/2005/8/layout/cycle2"/>
    <dgm:cxn modelId="{43344FF3-30CD-AC4D-B475-4B22E5FEAD9F}" srcId="{5561B29F-7B95-B34D-BF59-D820517C986D}" destId="{EC2EAFE6-6D70-9D4A-86FE-89BD211761BF}" srcOrd="1" destOrd="0" parTransId="{41F5401F-2032-7C49-85DF-C2AD37CF0268}" sibTransId="{0A5D5491-87E3-7B47-946C-C73B01168DBF}"/>
    <dgm:cxn modelId="{04604DF8-5BF1-3B4B-B77E-D269FAA18CF1}" type="presOf" srcId="{D47D3598-ACF6-9443-AAEA-7EA16A634313}" destId="{97CE9DDC-F8EC-3D4B-B4A0-7808C7368199}" srcOrd="0" destOrd="0" presId="urn:microsoft.com/office/officeart/2005/8/layout/cycle2"/>
    <dgm:cxn modelId="{8F41D685-2C58-E44D-A87E-8D4E09D8FAF4}" type="presParOf" srcId="{695FA9FD-851F-CF42-8DDA-4E3A97003707}" destId="{C4FEEBFB-DB6B-5242-8C77-C91926AEE007}" srcOrd="0" destOrd="0" presId="urn:microsoft.com/office/officeart/2005/8/layout/cycle2"/>
    <dgm:cxn modelId="{10E5AF13-FC6C-5B4C-A569-55D9BD299C3D}" type="presParOf" srcId="{695FA9FD-851F-CF42-8DDA-4E3A97003707}" destId="{BB8E2A9B-A1AE-6542-BC5B-9D4A0777EBA7}" srcOrd="1" destOrd="0" presId="urn:microsoft.com/office/officeart/2005/8/layout/cycle2"/>
    <dgm:cxn modelId="{9C1CFBC4-EA42-6C4C-8222-F538CC0FA75E}" type="presParOf" srcId="{BB8E2A9B-A1AE-6542-BC5B-9D4A0777EBA7}" destId="{1DEC19E4-8EC5-904F-B87F-2903390D39E2}" srcOrd="0" destOrd="0" presId="urn:microsoft.com/office/officeart/2005/8/layout/cycle2"/>
    <dgm:cxn modelId="{F2E210FC-41C8-4C4C-BE48-036313454161}" type="presParOf" srcId="{695FA9FD-851F-CF42-8DDA-4E3A97003707}" destId="{3CAED5EC-7C13-CF40-BEDB-F3B9E7493CCC}" srcOrd="2" destOrd="0" presId="urn:microsoft.com/office/officeart/2005/8/layout/cycle2"/>
    <dgm:cxn modelId="{289D60C5-8A7B-2A42-ADDE-85887916801E}" type="presParOf" srcId="{695FA9FD-851F-CF42-8DDA-4E3A97003707}" destId="{B0A053F8-0E1E-2741-BAD5-F9BF4A40E74B}" srcOrd="3" destOrd="0" presId="urn:microsoft.com/office/officeart/2005/8/layout/cycle2"/>
    <dgm:cxn modelId="{D4247D6F-CB99-6C48-ABB8-4215C50D7084}" type="presParOf" srcId="{B0A053F8-0E1E-2741-BAD5-F9BF4A40E74B}" destId="{2B0CAE2C-8B81-3947-8E33-8516F0DF1994}" srcOrd="0" destOrd="0" presId="urn:microsoft.com/office/officeart/2005/8/layout/cycle2"/>
    <dgm:cxn modelId="{27151103-8DF8-0042-A437-15CEC77EC131}" type="presParOf" srcId="{695FA9FD-851F-CF42-8DDA-4E3A97003707}" destId="{EAAE6907-92BF-9944-92C0-D656CF67AFF5}" srcOrd="4" destOrd="0" presId="urn:microsoft.com/office/officeart/2005/8/layout/cycle2"/>
    <dgm:cxn modelId="{1B234489-B349-8647-ACF3-AC478A616676}" type="presParOf" srcId="{695FA9FD-851F-CF42-8DDA-4E3A97003707}" destId="{97CE9DDC-F8EC-3D4B-B4A0-7808C7368199}" srcOrd="5" destOrd="0" presId="urn:microsoft.com/office/officeart/2005/8/layout/cycle2"/>
    <dgm:cxn modelId="{F79569A9-C31A-E546-914D-D435E2A57B66}" type="presParOf" srcId="{97CE9DDC-F8EC-3D4B-B4A0-7808C7368199}" destId="{F3D96519-77EE-BB4F-BB46-37C08F084EA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0000"/>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colorful1" csCatId="colorful" phldr="1"/>
      <dgm:spPr/>
    </dgm:pt>
    <dgm:pt modelId="{BB4C69D5-F74A-DE42-A4A9-9743A043B897}">
      <dgm:prSet phldrT="[Text]" custT="1"/>
      <dgm:spPr>
        <a:solidFill>
          <a:schemeClr val="bg2">
            <a:lumMod val="50000"/>
          </a:schemeClr>
        </a:solidFill>
      </dgm:spPr>
      <dgm:t>
        <a:bodyPr/>
        <a:lstStyle/>
        <a:p>
          <a:r>
            <a:rPr lang="en-US" sz="1600" dirty="0">
              <a:solidFill>
                <a:srgbClr val="FFFF00"/>
              </a:solidFill>
            </a:rPr>
            <a:t>Define</a:t>
          </a:r>
          <a:r>
            <a:rPr lang="en-US" sz="1600" dirty="0"/>
            <a:t> </a:t>
          </a:r>
          <a:r>
            <a:rPr lang="en-US" sz="1500" dirty="0"/>
            <a:t>(desired fairness or equity goals)</a:t>
          </a:r>
        </a:p>
      </dgm:t>
    </dgm:pt>
    <dgm:pt modelId="{9049BC64-582D-B241-A48E-B7FC2A6981A0}" type="parTrans" cxnId="{D38486BD-35CD-6B41-A7B1-0B15115AB81A}">
      <dgm:prSet/>
      <dgm:spPr/>
      <dgm:t>
        <a:bodyPr/>
        <a:lstStyle/>
        <a:p>
          <a:endParaRPr lang="en-US" sz="4000"/>
        </a:p>
      </dgm:t>
    </dgm:pt>
    <dgm:pt modelId="{B2CAD2C6-08C9-DA49-8168-CBE4E2AFD68C}" type="sibTrans" cxnId="{D38486BD-35CD-6B41-A7B1-0B15115AB81A}">
      <dgm:prSet custT="1"/>
      <dgm:spPr/>
      <dgm:t>
        <a:bodyPr/>
        <a:lstStyle/>
        <a:p>
          <a:endParaRPr lang="en-US" sz="1400"/>
        </a:p>
      </dgm:t>
    </dgm:pt>
    <dgm:pt modelId="{CBA922D8-5A20-0B47-B379-00EAF02AFB79}">
      <dgm:prSet phldrT="[Text]" custT="1"/>
      <dgm:spPr/>
      <dgm:t>
        <a:bodyPr/>
        <a:lstStyle/>
        <a:p>
          <a:r>
            <a:rPr lang="en-US" sz="1600" dirty="0">
              <a:solidFill>
                <a:srgbClr val="FFFF00"/>
              </a:solidFill>
            </a:rPr>
            <a:t>Understand </a:t>
          </a:r>
          <a:r>
            <a:rPr lang="en-US" sz="1500" dirty="0"/>
            <a:t>(root causes of bias)</a:t>
          </a:r>
        </a:p>
      </dgm:t>
    </dgm:pt>
    <dgm:pt modelId="{B4FE76A6-8D2C-824D-A2AB-91F4A932EDF0}" type="parTrans" cxnId="{BD61E86B-CD79-C24C-9A9C-6AA170018F8F}">
      <dgm:prSet/>
      <dgm:spPr/>
      <dgm:t>
        <a:bodyPr/>
        <a:lstStyle/>
        <a:p>
          <a:endParaRPr lang="en-US" sz="4000"/>
        </a:p>
      </dgm:t>
    </dgm:pt>
    <dgm:pt modelId="{C4374117-257B-564E-A016-889E968E4EC5}" type="sibTrans" cxnId="{BD61E86B-CD79-C24C-9A9C-6AA170018F8F}">
      <dgm:prSet custT="1"/>
      <dgm:spPr/>
      <dgm:t>
        <a:bodyPr/>
        <a:lstStyle/>
        <a:p>
          <a:endParaRPr lang="en-US" sz="1400"/>
        </a:p>
      </dgm:t>
    </dgm:pt>
    <dgm:pt modelId="{B191545B-C2EF-D549-93F3-60F7B477C592}">
      <dgm:prSet phldrT="[Text]" custT="1"/>
      <dgm:spPr>
        <a:solidFill>
          <a:schemeClr val="accent5">
            <a:lumMod val="75000"/>
          </a:schemeClr>
        </a:solidFill>
      </dgm:spPr>
      <dgm:t>
        <a:bodyPr/>
        <a:lstStyle/>
        <a:p>
          <a:r>
            <a:rPr lang="en-US" sz="1600" dirty="0">
              <a:solidFill>
                <a:srgbClr val="FFFF00"/>
              </a:solidFill>
            </a:rPr>
            <a:t>Improve</a:t>
          </a:r>
          <a:r>
            <a:rPr lang="en-US" sz="1600" dirty="0"/>
            <a:t> </a:t>
          </a:r>
          <a:r>
            <a:rPr lang="en-US" sz="1500" dirty="0"/>
            <a:t>(fairness of AI systems)</a:t>
          </a:r>
        </a:p>
      </dgm:t>
    </dgm:pt>
    <dgm:pt modelId="{A3DD6BDD-B309-5E40-B3DE-934BCD3FAE8F}" type="parTrans" cxnId="{CD9A2FC8-6C08-3941-AB0D-0D4C68DDD55F}">
      <dgm:prSet/>
      <dgm:spPr/>
      <dgm:t>
        <a:bodyPr/>
        <a:lstStyle/>
        <a:p>
          <a:endParaRPr lang="en-US" sz="4000"/>
        </a:p>
      </dgm:t>
    </dgm:pt>
    <dgm:pt modelId="{5EDFFF77-F75C-4448-A469-F6EEE870B8CB}" type="sibTrans" cxnId="{CD9A2FC8-6C08-3941-AB0D-0D4C68DDD55F}">
      <dgm:prSet custT="1"/>
      <dgm:spPr/>
      <dgm:t>
        <a:bodyPr/>
        <a:lstStyle/>
        <a:p>
          <a:endParaRPr lang="en-US" sz="1400"/>
        </a:p>
      </dgm:t>
    </dgm:pt>
    <dgm:pt modelId="{9B490C4E-018E-4E4C-9123-6DEC25A017B8}">
      <dgm:prSet phldrT="[Text]" custT="1"/>
      <dgm:spPr>
        <a:solidFill>
          <a:srgbClr val="00B0F0"/>
        </a:solidFill>
      </dgm:spPr>
      <dgm:t>
        <a:bodyPr/>
        <a:lstStyle/>
        <a:p>
          <a:r>
            <a:rPr lang="en-US" sz="1600" dirty="0">
              <a:solidFill>
                <a:srgbClr val="FFFF00"/>
              </a:solidFill>
            </a:rPr>
            <a:t>Measure</a:t>
          </a:r>
          <a:r>
            <a:rPr lang="en-US" sz="1600" dirty="0"/>
            <a:t> and </a:t>
          </a:r>
          <a:br>
            <a:rPr lang="en-US" sz="1600" dirty="0"/>
          </a:br>
          <a:r>
            <a:rPr lang="en-US" sz="1600" dirty="0"/>
            <a:t>Detect </a:t>
          </a:r>
          <a:r>
            <a:rPr lang="en-US" sz="1500" dirty="0"/>
            <a:t>(bias</a:t>
          </a:r>
          <a:r>
            <a:rPr lang="en-US" sz="1600" dirty="0"/>
            <a:t>)</a:t>
          </a:r>
        </a:p>
      </dgm:t>
    </dgm:pt>
    <dgm:pt modelId="{D5B62046-EBD9-444F-B22E-A150B68A377D}" type="parTrans" cxnId="{8B778D0D-2C90-0C4D-8419-102593FA873A}">
      <dgm:prSet/>
      <dgm:spPr/>
      <dgm:t>
        <a:bodyPr/>
        <a:lstStyle/>
        <a:p>
          <a:endParaRPr lang="en-US" sz="4000"/>
        </a:p>
      </dgm:t>
    </dgm:pt>
    <dgm:pt modelId="{360C0EBC-C8A7-7D48-BB21-C963F33A394E}" type="sibTrans" cxnId="{8B778D0D-2C90-0C4D-8419-102593FA873A}">
      <dgm:prSet custT="1"/>
      <dgm:spPr/>
      <dgm:t>
        <a:bodyPr/>
        <a:lstStyle/>
        <a:p>
          <a:endParaRPr lang="en-US" sz="1400"/>
        </a:p>
      </dgm:t>
    </dgm:pt>
    <dgm:pt modelId="{F987D459-6E09-684C-8F26-50EC6B3426A1}">
      <dgm:prSet phldrT="[Text]" custT="1"/>
      <dgm:spPr>
        <a:solidFill>
          <a:schemeClr val="accent6">
            <a:lumMod val="75000"/>
          </a:schemeClr>
        </a:solidFill>
      </dgm:spPr>
      <dgm:t>
        <a:bodyPr/>
        <a:lstStyle/>
        <a:p>
          <a:r>
            <a:rPr lang="en-US" sz="1600" dirty="0">
              <a:solidFill>
                <a:srgbClr val="FFFF00"/>
              </a:solidFill>
            </a:rPr>
            <a:t>Mitigate</a:t>
          </a:r>
          <a:r>
            <a:rPr lang="en-US" sz="1600" dirty="0"/>
            <a:t> </a:t>
          </a:r>
          <a:br>
            <a:rPr lang="en-US" sz="1600" dirty="0"/>
          </a:br>
          <a:r>
            <a:rPr lang="en-US" sz="1500" dirty="0"/>
            <a:t>(the impact through adjusting interventions)</a:t>
          </a:r>
        </a:p>
      </dgm:t>
    </dgm:pt>
    <dgm:pt modelId="{46782A74-20A0-CD40-93BD-D32A3B7362D3}" type="parTrans" cxnId="{822D7BEE-9078-9B45-B45A-853740DCA60F}">
      <dgm:prSet/>
      <dgm:spPr/>
      <dgm:t>
        <a:bodyPr/>
        <a:lstStyle/>
        <a:p>
          <a:endParaRPr lang="en-US" sz="4000"/>
        </a:p>
      </dgm:t>
    </dgm:pt>
    <dgm:pt modelId="{13F84776-5A3C-EF45-962B-D4DCFC349173}" type="sibTrans" cxnId="{822D7BEE-9078-9B45-B45A-853740DCA60F}">
      <dgm:prSet custT="1"/>
      <dgm:spPr/>
      <dgm:t>
        <a:bodyPr/>
        <a:lstStyle/>
        <a:p>
          <a:endParaRPr lang="en-US" sz="1400"/>
        </a:p>
      </dgm:t>
    </dgm:pt>
    <dgm:pt modelId="{9DD172E8-7491-784E-A583-359EB46D415E}">
      <dgm:prSet phldrT="[Text]" custT="1"/>
      <dgm:spPr/>
      <dgm:t>
        <a:bodyPr/>
        <a:lstStyle/>
        <a:p>
          <a:r>
            <a:rPr lang="en-US" sz="1600" dirty="0">
              <a:solidFill>
                <a:srgbClr val="FFFF00"/>
              </a:solidFill>
            </a:rPr>
            <a:t>Monitor &amp; Evaluate</a:t>
          </a:r>
        </a:p>
      </dgm:t>
    </dgm:pt>
    <dgm:pt modelId="{2CF992CF-84EC-C341-87E9-920C5AA5564A}" type="parTrans" cxnId="{EA6E8507-8890-BC4F-9591-BF2E62EA68E6}">
      <dgm:prSet/>
      <dgm:spPr/>
      <dgm:t>
        <a:bodyPr/>
        <a:lstStyle/>
        <a:p>
          <a:endParaRPr lang="en-US" sz="4000"/>
        </a:p>
      </dgm:t>
    </dgm:pt>
    <dgm:pt modelId="{12A03866-0C63-6442-B67A-4231651BA43A}" type="sibTrans" cxnId="{EA6E8507-8890-BC4F-9591-BF2E62EA68E6}">
      <dgm:prSet/>
      <dgm:spPr/>
      <dgm:t>
        <a:bodyPr/>
        <a:lstStyle/>
        <a:p>
          <a:endParaRPr lang="en-US" sz="2400"/>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custScaleY="10863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custScaleY="10863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custScaleX="111589" custScaleY="10863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custScaleY="10863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30094" custScaleY="108743">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custScaleY="10863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colorful1" csCatId="colorful" phldr="1"/>
      <dgm:spPr/>
    </dgm:pt>
    <dgm:pt modelId="{BB4C69D5-F74A-DE42-A4A9-9743A043B897}">
      <dgm:prSet phldrT="[Text]" custT="1"/>
      <dgm:spPr>
        <a:solidFill>
          <a:schemeClr val="bg2">
            <a:lumMod val="50000"/>
          </a:schemeClr>
        </a:solidFill>
      </dgm:spPr>
      <dgm:t>
        <a:bodyPr/>
        <a:lstStyle/>
        <a:p>
          <a:r>
            <a:rPr lang="en-US" sz="2400" dirty="0">
              <a:solidFill>
                <a:srgbClr val="FFFF00"/>
              </a:solidFill>
            </a:rPr>
            <a:t>Define</a:t>
          </a:r>
          <a:r>
            <a:rPr lang="en-US" sz="2400" dirty="0"/>
            <a:t> </a:t>
          </a:r>
          <a:r>
            <a:rPr lang="en-US" sz="2000" dirty="0"/>
            <a:t>(desired fairness or equity goals)</a:t>
          </a:r>
        </a:p>
      </dgm:t>
    </dgm:pt>
    <dgm:pt modelId="{9049BC64-582D-B241-A48E-B7FC2A6981A0}" type="parTrans" cxnId="{D38486BD-35CD-6B41-A7B1-0B15115AB81A}">
      <dgm:prSet/>
      <dgm:spPr/>
      <dgm:t>
        <a:bodyPr/>
        <a:lstStyle/>
        <a:p>
          <a:endParaRPr lang="en-US" sz="4000"/>
        </a:p>
      </dgm:t>
    </dgm:pt>
    <dgm:pt modelId="{B2CAD2C6-08C9-DA49-8168-CBE4E2AFD68C}" type="sibTrans" cxnId="{D38486BD-35CD-6B41-A7B1-0B15115AB81A}">
      <dgm:prSet custT="1"/>
      <dgm:spPr/>
      <dgm:t>
        <a:bodyPr/>
        <a:lstStyle/>
        <a:p>
          <a:endParaRPr lang="en-US" sz="1400"/>
        </a:p>
      </dgm:t>
    </dgm:pt>
    <dgm:pt modelId="{CBA922D8-5A20-0B47-B379-00EAF02AFB79}">
      <dgm:prSet phldrT="[Text]" custT="1"/>
      <dgm:spPr>
        <a:solidFill>
          <a:schemeClr val="bg1">
            <a:lumMod val="65000"/>
          </a:schemeClr>
        </a:solidFill>
      </dgm:spPr>
      <dgm:t>
        <a:bodyPr/>
        <a:lstStyle/>
        <a:p>
          <a:r>
            <a:rPr lang="en-US" sz="2400" dirty="0">
              <a:solidFill>
                <a:srgbClr val="FFFF00"/>
              </a:solidFill>
            </a:rPr>
            <a:t>Understand </a:t>
          </a:r>
          <a:r>
            <a:rPr lang="en-US" sz="2000" dirty="0"/>
            <a:t>(root causes of bias)</a:t>
          </a:r>
        </a:p>
      </dgm:t>
    </dgm:pt>
    <dgm:pt modelId="{B4FE76A6-8D2C-824D-A2AB-91F4A932EDF0}" type="parTrans" cxnId="{BD61E86B-CD79-C24C-9A9C-6AA170018F8F}">
      <dgm:prSet/>
      <dgm:spPr/>
      <dgm:t>
        <a:bodyPr/>
        <a:lstStyle/>
        <a:p>
          <a:endParaRPr lang="en-US" sz="4000"/>
        </a:p>
      </dgm:t>
    </dgm:pt>
    <dgm:pt modelId="{C4374117-257B-564E-A016-889E968E4EC5}" type="sibTrans" cxnId="{BD61E86B-CD79-C24C-9A9C-6AA170018F8F}">
      <dgm:prSet custT="1"/>
      <dgm:spPr/>
      <dgm:t>
        <a:bodyPr/>
        <a:lstStyle/>
        <a:p>
          <a:endParaRPr lang="en-US" sz="1400"/>
        </a:p>
      </dgm:t>
    </dgm:pt>
    <dgm:pt modelId="{B191545B-C2EF-D549-93F3-60F7B477C592}">
      <dgm:prSet phldrT="[Text]" custT="1"/>
      <dgm:spPr>
        <a:solidFill>
          <a:schemeClr val="bg1">
            <a:lumMod val="65000"/>
          </a:schemeClr>
        </a:solidFill>
      </dgm:spPr>
      <dgm:t>
        <a:bodyPr/>
        <a:lstStyle/>
        <a:p>
          <a:r>
            <a:rPr lang="en-US" sz="2400" dirty="0">
              <a:solidFill>
                <a:srgbClr val="FFFF00"/>
              </a:solidFill>
            </a:rPr>
            <a:t>Improve</a:t>
          </a:r>
          <a:r>
            <a:rPr lang="en-US" sz="2400" dirty="0"/>
            <a:t> </a:t>
          </a:r>
          <a:r>
            <a:rPr lang="en-US" sz="2000" dirty="0"/>
            <a:t>(fairness of AI systems)</a:t>
          </a:r>
        </a:p>
      </dgm:t>
    </dgm:pt>
    <dgm:pt modelId="{A3DD6BDD-B309-5E40-B3DE-934BCD3FAE8F}" type="parTrans" cxnId="{CD9A2FC8-6C08-3941-AB0D-0D4C68DDD55F}">
      <dgm:prSet/>
      <dgm:spPr/>
      <dgm:t>
        <a:bodyPr/>
        <a:lstStyle/>
        <a:p>
          <a:endParaRPr lang="en-US" sz="4000"/>
        </a:p>
      </dgm:t>
    </dgm:pt>
    <dgm:pt modelId="{5EDFFF77-F75C-4448-A469-F6EEE870B8CB}" type="sibTrans" cxnId="{CD9A2FC8-6C08-3941-AB0D-0D4C68DDD55F}">
      <dgm:prSet custT="1"/>
      <dgm:spPr/>
      <dgm:t>
        <a:bodyPr/>
        <a:lstStyle/>
        <a:p>
          <a:endParaRPr lang="en-US" sz="1400"/>
        </a:p>
      </dgm:t>
    </dgm:pt>
    <dgm:pt modelId="{9B490C4E-018E-4E4C-9123-6DEC25A017B8}">
      <dgm:prSet phldrT="[Text]" custT="1"/>
      <dgm:spPr>
        <a:solidFill>
          <a:schemeClr val="bg1">
            <a:lumMod val="65000"/>
          </a:schemeClr>
        </a:solidFill>
      </dgm:spPr>
      <dgm:t>
        <a:bodyPr/>
        <a:lstStyle/>
        <a:p>
          <a:r>
            <a:rPr lang="en-US" sz="2400" dirty="0">
              <a:solidFill>
                <a:srgbClr val="FFFF00"/>
              </a:solidFill>
            </a:rPr>
            <a:t>Measure</a:t>
          </a:r>
          <a:r>
            <a:rPr lang="en-US" sz="2400" dirty="0"/>
            <a:t> and </a:t>
          </a:r>
          <a:br>
            <a:rPr lang="en-US" sz="2400" dirty="0"/>
          </a:br>
          <a:r>
            <a:rPr lang="en-US" sz="2400" dirty="0"/>
            <a:t>Detect </a:t>
          </a:r>
          <a:r>
            <a:rPr lang="en-US" sz="2000" dirty="0"/>
            <a:t>(bias</a:t>
          </a:r>
          <a:r>
            <a:rPr lang="en-US" sz="2400" dirty="0"/>
            <a:t>)</a:t>
          </a:r>
        </a:p>
      </dgm:t>
    </dgm:pt>
    <dgm:pt modelId="{D5B62046-EBD9-444F-B22E-A150B68A377D}" type="parTrans" cxnId="{8B778D0D-2C90-0C4D-8419-102593FA873A}">
      <dgm:prSet/>
      <dgm:spPr/>
      <dgm:t>
        <a:bodyPr/>
        <a:lstStyle/>
        <a:p>
          <a:endParaRPr lang="en-US" sz="4000"/>
        </a:p>
      </dgm:t>
    </dgm:pt>
    <dgm:pt modelId="{360C0EBC-C8A7-7D48-BB21-C963F33A394E}" type="sibTrans" cxnId="{8B778D0D-2C90-0C4D-8419-102593FA873A}">
      <dgm:prSet custT="1"/>
      <dgm:spPr/>
      <dgm:t>
        <a:bodyPr/>
        <a:lstStyle/>
        <a:p>
          <a:endParaRPr lang="en-US" sz="1400"/>
        </a:p>
      </dgm:t>
    </dgm:pt>
    <dgm:pt modelId="{F987D459-6E09-684C-8F26-50EC6B3426A1}">
      <dgm:prSet phldrT="[Text]" custT="1"/>
      <dgm:spPr>
        <a:solidFill>
          <a:schemeClr val="bg1">
            <a:lumMod val="65000"/>
          </a:schemeClr>
        </a:solidFill>
      </dgm:spPr>
      <dgm:t>
        <a:bodyPr/>
        <a:lstStyle/>
        <a:p>
          <a:r>
            <a:rPr lang="en-US" sz="2400" dirty="0">
              <a:solidFill>
                <a:srgbClr val="FFFF00"/>
              </a:solidFill>
            </a:rPr>
            <a:t>Mitigate</a:t>
          </a:r>
          <a:r>
            <a:rPr lang="en-US" sz="2400" dirty="0"/>
            <a:t> </a:t>
          </a:r>
          <a:br>
            <a:rPr lang="en-US" sz="2400" dirty="0"/>
          </a:br>
          <a:r>
            <a:rPr lang="en-US" sz="2000" dirty="0"/>
            <a:t>(the impact through adjusting interventions)</a:t>
          </a:r>
        </a:p>
      </dgm:t>
    </dgm:pt>
    <dgm:pt modelId="{46782A74-20A0-CD40-93BD-D32A3B7362D3}" type="parTrans" cxnId="{822D7BEE-9078-9B45-B45A-853740DCA60F}">
      <dgm:prSet/>
      <dgm:spPr/>
      <dgm:t>
        <a:bodyPr/>
        <a:lstStyle/>
        <a:p>
          <a:endParaRPr lang="en-US" sz="4000"/>
        </a:p>
      </dgm:t>
    </dgm:pt>
    <dgm:pt modelId="{13F84776-5A3C-EF45-962B-D4DCFC349173}" type="sibTrans" cxnId="{822D7BEE-9078-9B45-B45A-853740DCA60F}">
      <dgm:prSet custT="1"/>
      <dgm:spPr/>
      <dgm:t>
        <a:bodyPr/>
        <a:lstStyle/>
        <a:p>
          <a:endParaRPr lang="en-US" sz="1400"/>
        </a:p>
      </dgm:t>
    </dgm:pt>
    <dgm:pt modelId="{9DD172E8-7491-784E-A583-359EB46D415E}">
      <dgm:prSet phldrT="[Text]" custT="1"/>
      <dgm:spPr>
        <a:solidFill>
          <a:schemeClr val="bg1">
            <a:lumMod val="65000"/>
          </a:schemeClr>
        </a:solidFill>
      </dgm:spPr>
      <dgm:t>
        <a:bodyPr/>
        <a:lstStyle/>
        <a:p>
          <a:r>
            <a:rPr lang="en-US" sz="2400" dirty="0">
              <a:solidFill>
                <a:srgbClr val="FFFF00"/>
              </a:solidFill>
            </a:rPr>
            <a:t>Monitor &amp; Evaluate</a:t>
          </a:r>
        </a:p>
      </dgm:t>
    </dgm:pt>
    <dgm:pt modelId="{2CF992CF-84EC-C341-87E9-920C5AA5564A}" type="parTrans" cxnId="{EA6E8507-8890-BC4F-9591-BF2E62EA68E6}">
      <dgm:prSet/>
      <dgm:spPr/>
      <dgm:t>
        <a:bodyPr/>
        <a:lstStyle/>
        <a:p>
          <a:endParaRPr lang="en-US" sz="4000"/>
        </a:p>
      </dgm:t>
    </dgm:pt>
    <dgm:pt modelId="{12A03866-0C63-6442-B67A-4231651BA43A}" type="sibTrans" cxnId="{EA6E8507-8890-BC4F-9591-BF2E62EA68E6}">
      <dgm:prSet/>
      <dgm:spPr/>
      <dgm:t>
        <a:bodyPr/>
        <a:lstStyle/>
        <a:p>
          <a:endParaRPr lang="en-US" sz="2400"/>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custScaleX="156555" custScaleY="10863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custScaleX="156555" custScaleY="10863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custScaleX="174698" custScaleY="10863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custScaleX="156555" custScaleY="10863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51652" custScaleY="108743">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custScaleX="156555" custScaleY="10863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colorful1" csCatId="colorful" phldr="1"/>
      <dgm:spPr/>
    </dgm:pt>
    <dgm:pt modelId="{BB4C69D5-F74A-DE42-A4A9-9743A043B897}">
      <dgm:prSet phldrT="[Text]" custT="1"/>
      <dgm:spPr>
        <a:solidFill>
          <a:schemeClr val="bg1">
            <a:lumMod val="65000"/>
          </a:schemeClr>
        </a:solidFill>
      </dgm:spPr>
      <dgm:t>
        <a:bodyPr/>
        <a:lstStyle/>
        <a:p>
          <a:r>
            <a:rPr lang="en-US" sz="1600" dirty="0">
              <a:solidFill>
                <a:srgbClr val="FFFF00"/>
              </a:solidFill>
            </a:rPr>
            <a:t>Define</a:t>
          </a:r>
          <a:r>
            <a:rPr lang="en-US" sz="1600" dirty="0"/>
            <a:t> </a:t>
          </a:r>
          <a:r>
            <a:rPr lang="en-US" sz="1500" dirty="0"/>
            <a:t>(desired fairness or equity goals)</a:t>
          </a:r>
        </a:p>
      </dgm:t>
    </dgm:pt>
    <dgm:pt modelId="{9049BC64-582D-B241-A48E-B7FC2A6981A0}" type="parTrans" cxnId="{D38486BD-35CD-6B41-A7B1-0B15115AB81A}">
      <dgm:prSet/>
      <dgm:spPr/>
      <dgm:t>
        <a:bodyPr/>
        <a:lstStyle/>
        <a:p>
          <a:endParaRPr lang="en-US" sz="4000"/>
        </a:p>
      </dgm:t>
    </dgm:pt>
    <dgm:pt modelId="{B2CAD2C6-08C9-DA49-8168-CBE4E2AFD68C}" type="sibTrans" cxnId="{D38486BD-35CD-6B41-A7B1-0B15115AB81A}">
      <dgm:prSet custT="1"/>
      <dgm:spPr/>
      <dgm:t>
        <a:bodyPr/>
        <a:lstStyle/>
        <a:p>
          <a:endParaRPr lang="en-US" sz="1400"/>
        </a:p>
      </dgm:t>
    </dgm:pt>
    <dgm:pt modelId="{CBA922D8-5A20-0B47-B379-00EAF02AFB79}">
      <dgm:prSet phldrT="[Text]" custT="1"/>
      <dgm:spPr>
        <a:solidFill>
          <a:schemeClr val="bg1">
            <a:lumMod val="65000"/>
          </a:schemeClr>
        </a:solidFill>
      </dgm:spPr>
      <dgm:t>
        <a:bodyPr/>
        <a:lstStyle/>
        <a:p>
          <a:r>
            <a:rPr lang="en-US" sz="1600" dirty="0">
              <a:solidFill>
                <a:srgbClr val="FFFF00"/>
              </a:solidFill>
            </a:rPr>
            <a:t>Understand </a:t>
          </a:r>
          <a:r>
            <a:rPr lang="en-US" sz="1500" dirty="0"/>
            <a:t>(root causes of bias)</a:t>
          </a:r>
        </a:p>
      </dgm:t>
    </dgm:pt>
    <dgm:pt modelId="{B4FE76A6-8D2C-824D-A2AB-91F4A932EDF0}" type="parTrans" cxnId="{BD61E86B-CD79-C24C-9A9C-6AA170018F8F}">
      <dgm:prSet/>
      <dgm:spPr/>
      <dgm:t>
        <a:bodyPr/>
        <a:lstStyle/>
        <a:p>
          <a:endParaRPr lang="en-US" sz="4000"/>
        </a:p>
      </dgm:t>
    </dgm:pt>
    <dgm:pt modelId="{C4374117-257B-564E-A016-889E968E4EC5}" type="sibTrans" cxnId="{BD61E86B-CD79-C24C-9A9C-6AA170018F8F}">
      <dgm:prSet custT="1"/>
      <dgm:spPr/>
      <dgm:t>
        <a:bodyPr/>
        <a:lstStyle/>
        <a:p>
          <a:endParaRPr lang="en-US" sz="1400"/>
        </a:p>
      </dgm:t>
    </dgm:pt>
    <dgm:pt modelId="{B191545B-C2EF-D549-93F3-60F7B477C592}">
      <dgm:prSet phldrT="[Text]" custT="1"/>
      <dgm:spPr>
        <a:solidFill>
          <a:schemeClr val="bg1">
            <a:lumMod val="65000"/>
          </a:schemeClr>
        </a:solidFill>
      </dgm:spPr>
      <dgm:t>
        <a:bodyPr/>
        <a:lstStyle/>
        <a:p>
          <a:r>
            <a:rPr lang="en-US" sz="1600" dirty="0">
              <a:solidFill>
                <a:srgbClr val="FFFF00"/>
              </a:solidFill>
            </a:rPr>
            <a:t>Improve</a:t>
          </a:r>
          <a:r>
            <a:rPr lang="en-US" sz="1600" dirty="0"/>
            <a:t> </a:t>
          </a:r>
          <a:r>
            <a:rPr lang="en-US" sz="1500" dirty="0"/>
            <a:t>(fairness of AI systems)</a:t>
          </a:r>
        </a:p>
      </dgm:t>
    </dgm:pt>
    <dgm:pt modelId="{A3DD6BDD-B309-5E40-B3DE-934BCD3FAE8F}" type="parTrans" cxnId="{CD9A2FC8-6C08-3941-AB0D-0D4C68DDD55F}">
      <dgm:prSet/>
      <dgm:spPr/>
      <dgm:t>
        <a:bodyPr/>
        <a:lstStyle/>
        <a:p>
          <a:endParaRPr lang="en-US" sz="4000"/>
        </a:p>
      </dgm:t>
    </dgm:pt>
    <dgm:pt modelId="{5EDFFF77-F75C-4448-A469-F6EEE870B8CB}" type="sibTrans" cxnId="{CD9A2FC8-6C08-3941-AB0D-0D4C68DDD55F}">
      <dgm:prSet custT="1"/>
      <dgm:spPr/>
      <dgm:t>
        <a:bodyPr/>
        <a:lstStyle/>
        <a:p>
          <a:endParaRPr lang="en-US" sz="1400"/>
        </a:p>
      </dgm:t>
    </dgm:pt>
    <dgm:pt modelId="{9B490C4E-018E-4E4C-9123-6DEC25A017B8}">
      <dgm:prSet phldrT="[Text]" custT="1"/>
      <dgm:spPr>
        <a:solidFill>
          <a:srgbClr val="00B0F0"/>
        </a:solidFill>
      </dgm:spPr>
      <dgm:t>
        <a:bodyPr/>
        <a:lstStyle/>
        <a:p>
          <a:r>
            <a:rPr lang="en-US" sz="1600" dirty="0">
              <a:solidFill>
                <a:srgbClr val="FFFF00"/>
              </a:solidFill>
            </a:rPr>
            <a:t>Measure</a:t>
          </a:r>
          <a:r>
            <a:rPr lang="en-US" sz="1600" dirty="0"/>
            <a:t> and </a:t>
          </a:r>
          <a:br>
            <a:rPr lang="en-US" sz="1600" dirty="0"/>
          </a:br>
          <a:r>
            <a:rPr lang="en-US" sz="1600" dirty="0"/>
            <a:t>Detect </a:t>
          </a:r>
          <a:r>
            <a:rPr lang="en-US" sz="1500" dirty="0"/>
            <a:t>(bias</a:t>
          </a:r>
          <a:r>
            <a:rPr lang="en-US" sz="1600" dirty="0"/>
            <a:t>)</a:t>
          </a:r>
        </a:p>
      </dgm:t>
    </dgm:pt>
    <dgm:pt modelId="{D5B62046-EBD9-444F-B22E-A150B68A377D}" type="parTrans" cxnId="{8B778D0D-2C90-0C4D-8419-102593FA873A}">
      <dgm:prSet/>
      <dgm:spPr/>
      <dgm:t>
        <a:bodyPr/>
        <a:lstStyle/>
        <a:p>
          <a:endParaRPr lang="en-US" sz="4000"/>
        </a:p>
      </dgm:t>
    </dgm:pt>
    <dgm:pt modelId="{360C0EBC-C8A7-7D48-BB21-C963F33A394E}" type="sibTrans" cxnId="{8B778D0D-2C90-0C4D-8419-102593FA873A}">
      <dgm:prSet custT="1"/>
      <dgm:spPr/>
      <dgm:t>
        <a:bodyPr/>
        <a:lstStyle/>
        <a:p>
          <a:endParaRPr lang="en-US" sz="1400"/>
        </a:p>
      </dgm:t>
    </dgm:pt>
    <dgm:pt modelId="{F987D459-6E09-684C-8F26-50EC6B3426A1}">
      <dgm:prSet phldrT="[Text]" custT="1"/>
      <dgm:spPr>
        <a:solidFill>
          <a:schemeClr val="bg1">
            <a:lumMod val="65000"/>
          </a:schemeClr>
        </a:solidFill>
      </dgm:spPr>
      <dgm:t>
        <a:bodyPr/>
        <a:lstStyle/>
        <a:p>
          <a:r>
            <a:rPr lang="en-US" sz="1600" dirty="0">
              <a:solidFill>
                <a:srgbClr val="FFFF00"/>
              </a:solidFill>
            </a:rPr>
            <a:t>Mitigate</a:t>
          </a:r>
          <a:r>
            <a:rPr lang="en-US" sz="1600" dirty="0"/>
            <a:t> </a:t>
          </a:r>
          <a:br>
            <a:rPr lang="en-US" sz="1600" dirty="0"/>
          </a:br>
          <a:r>
            <a:rPr lang="en-US" sz="1500" dirty="0"/>
            <a:t>(the impact through adjusting interventions)</a:t>
          </a:r>
        </a:p>
      </dgm:t>
    </dgm:pt>
    <dgm:pt modelId="{46782A74-20A0-CD40-93BD-D32A3B7362D3}" type="parTrans" cxnId="{822D7BEE-9078-9B45-B45A-853740DCA60F}">
      <dgm:prSet/>
      <dgm:spPr/>
      <dgm:t>
        <a:bodyPr/>
        <a:lstStyle/>
        <a:p>
          <a:endParaRPr lang="en-US" sz="4000"/>
        </a:p>
      </dgm:t>
    </dgm:pt>
    <dgm:pt modelId="{13F84776-5A3C-EF45-962B-D4DCFC349173}" type="sibTrans" cxnId="{822D7BEE-9078-9B45-B45A-853740DCA60F}">
      <dgm:prSet custT="1"/>
      <dgm:spPr/>
      <dgm:t>
        <a:bodyPr/>
        <a:lstStyle/>
        <a:p>
          <a:endParaRPr lang="en-US" sz="1400"/>
        </a:p>
      </dgm:t>
    </dgm:pt>
    <dgm:pt modelId="{9DD172E8-7491-784E-A583-359EB46D415E}">
      <dgm:prSet phldrT="[Text]" custT="1"/>
      <dgm:spPr>
        <a:solidFill>
          <a:schemeClr val="bg1">
            <a:lumMod val="65000"/>
          </a:schemeClr>
        </a:solidFill>
      </dgm:spPr>
      <dgm:t>
        <a:bodyPr/>
        <a:lstStyle/>
        <a:p>
          <a:r>
            <a:rPr lang="en-US" sz="1600" dirty="0">
              <a:solidFill>
                <a:srgbClr val="FFFF00"/>
              </a:solidFill>
            </a:rPr>
            <a:t>Monitor &amp; Evaluate</a:t>
          </a:r>
        </a:p>
      </dgm:t>
    </dgm:pt>
    <dgm:pt modelId="{2CF992CF-84EC-C341-87E9-920C5AA5564A}" type="parTrans" cxnId="{EA6E8507-8890-BC4F-9591-BF2E62EA68E6}">
      <dgm:prSet/>
      <dgm:spPr/>
      <dgm:t>
        <a:bodyPr/>
        <a:lstStyle/>
        <a:p>
          <a:endParaRPr lang="en-US" sz="4000"/>
        </a:p>
      </dgm:t>
    </dgm:pt>
    <dgm:pt modelId="{12A03866-0C63-6442-B67A-4231651BA43A}" type="sibTrans" cxnId="{EA6E8507-8890-BC4F-9591-BF2E62EA68E6}">
      <dgm:prSet/>
      <dgm:spPr/>
      <dgm:t>
        <a:bodyPr/>
        <a:lstStyle/>
        <a:p>
          <a:endParaRPr lang="en-US" sz="2400"/>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custScaleY="10863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custScaleY="10863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custScaleX="111589" custScaleY="10863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custScaleY="10863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30094" custScaleY="108743">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custScaleY="10863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colorful1" csCatId="colorful" phldr="1"/>
      <dgm:spPr/>
    </dgm:pt>
    <dgm:pt modelId="{BB4C69D5-F74A-DE42-A4A9-9743A043B897}">
      <dgm:prSet phldrT="[Text]" custT="1"/>
      <dgm:spPr>
        <a:solidFill>
          <a:schemeClr val="bg1">
            <a:lumMod val="65000"/>
          </a:schemeClr>
        </a:solidFill>
      </dgm:spPr>
      <dgm:t>
        <a:bodyPr/>
        <a:lstStyle/>
        <a:p>
          <a:r>
            <a:rPr lang="en-US" sz="1600" dirty="0">
              <a:solidFill>
                <a:srgbClr val="FFFF00"/>
              </a:solidFill>
            </a:rPr>
            <a:t>Define</a:t>
          </a:r>
          <a:r>
            <a:rPr lang="en-US" sz="1600" dirty="0"/>
            <a:t> </a:t>
          </a:r>
          <a:r>
            <a:rPr lang="en-US" sz="1500" dirty="0"/>
            <a:t>(desired fairness or equity goals)</a:t>
          </a:r>
        </a:p>
      </dgm:t>
    </dgm:pt>
    <dgm:pt modelId="{9049BC64-582D-B241-A48E-B7FC2A6981A0}" type="parTrans" cxnId="{D38486BD-35CD-6B41-A7B1-0B15115AB81A}">
      <dgm:prSet/>
      <dgm:spPr/>
      <dgm:t>
        <a:bodyPr/>
        <a:lstStyle/>
        <a:p>
          <a:endParaRPr lang="en-US" sz="4000"/>
        </a:p>
      </dgm:t>
    </dgm:pt>
    <dgm:pt modelId="{B2CAD2C6-08C9-DA49-8168-CBE4E2AFD68C}" type="sibTrans" cxnId="{D38486BD-35CD-6B41-A7B1-0B15115AB81A}">
      <dgm:prSet custT="1"/>
      <dgm:spPr/>
      <dgm:t>
        <a:bodyPr/>
        <a:lstStyle/>
        <a:p>
          <a:endParaRPr lang="en-US" sz="1400"/>
        </a:p>
      </dgm:t>
    </dgm:pt>
    <dgm:pt modelId="{CBA922D8-5A20-0B47-B379-00EAF02AFB79}">
      <dgm:prSet phldrT="[Text]" custT="1"/>
      <dgm:spPr/>
      <dgm:t>
        <a:bodyPr/>
        <a:lstStyle/>
        <a:p>
          <a:r>
            <a:rPr lang="en-US" sz="1600" dirty="0">
              <a:solidFill>
                <a:srgbClr val="FFFF00"/>
              </a:solidFill>
            </a:rPr>
            <a:t>Understand </a:t>
          </a:r>
          <a:r>
            <a:rPr lang="en-US" sz="1500" dirty="0"/>
            <a:t>(root causes of bias)</a:t>
          </a:r>
        </a:p>
      </dgm:t>
    </dgm:pt>
    <dgm:pt modelId="{B4FE76A6-8D2C-824D-A2AB-91F4A932EDF0}" type="parTrans" cxnId="{BD61E86B-CD79-C24C-9A9C-6AA170018F8F}">
      <dgm:prSet/>
      <dgm:spPr/>
      <dgm:t>
        <a:bodyPr/>
        <a:lstStyle/>
        <a:p>
          <a:endParaRPr lang="en-US" sz="4000"/>
        </a:p>
      </dgm:t>
    </dgm:pt>
    <dgm:pt modelId="{C4374117-257B-564E-A016-889E968E4EC5}" type="sibTrans" cxnId="{BD61E86B-CD79-C24C-9A9C-6AA170018F8F}">
      <dgm:prSet custT="1"/>
      <dgm:spPr/>
      <dgm:t>
        <a:bodyPr/>
        <a:lstStyle/>
        <a:p>
          <a:endParaRPr lang="en-US" sz="1400"/>
        </a:p>
      </dgm:t>
    </dgm:pt>
    <dgm:pt modelId="{B191545B-C2EF-D549-93F3-60F7B477C592}">
      <dgm:prSet phldrT="[Text]" custT="1"/>
      <dgm:spPr>
        <a:solidFill>
          <a:schemeClr val="bg1">
            <a:lumMod val="65000"/>
          </a:schemeClr>
        </a:solidFill>
      </dgm:spPr>
      <dgm:t>
        <a:bodyPr/>
        <a:lstStyle/>
        <a:p>
          <a:r>
            <a:rPr lang="en-US" sz="1600" dirty="0">
              <a:solidFill>
                <a:srgbClr val="FFFF00"/>
              </a:solidFill>
            </a:rPr>
            <a:t>Improve</a:t>
          </a:r>
          <a:r>
            <a:rPr lang="en-US" sz="1600" dirty="0"/>
            <a:t> </a:t>
          </a:r>
          <a:r>
            <a:rPr lang="en-US" sz="1500" dirty="0"/>
            <a:t>(fairness of AI systems)</a:t>
          </a:r>
        </a:p>
      </dgm:t>
    </dgm:pt>
    <dgm:pt modelId="{A3DD6BDD-B309-5E40-B3DE-934BCD3FAE8F}" type="parTrans" cxnId="{CD9A2FC8-6C08-3941-AB0D-0D4C68DDD55F}">
      <dgm:prSet/>
      <dgm:spPr/>
      <dgm:t>
        <a:bodyPr/>
        <a:lstStyle/>
        <a:p>
          <a:endParaRPr lang="en-US" sz="4000"/>
        </a:p>
      </dgm:t>
    </dgm:pt>
    <dgm:pt modelId="{5EDFFF77-F75C-4448-A469-F6EEE870B8CB}" type="sibTrans" cxnId="{CD9A2FC8-6C08-3941-AB0D-0D4C68DDD55F}">
      <dgm:prSet custT="1"/>
      <dgm:spPr/>
      <dgm:t>
        <a:bodyPr/>
        <a:lstStyle/>
        <a:p>
          <a:endParaRPr lang="en-US" sz="1400"/>
        </a:p>
      </dgm:t>
    </dgm:pt>
    <dgm:pt modelId="{9B490C4E-018E-4E4C-9123-6DEC25A017B8}">
      <dgm:prSet phldrT="[Text]" custT="1"/>
      <dgm:spPr>
        <a:solidFill>
          <a:schemeClr val="bg1">
            <a:lumMod val="65000"/>
          </a:schemeClr>
        </a:solidFill>
      </dgm:spPr>
      <dgm:t>
        <a:bodyPr/>
        <a:lstStyle/>
        <a:p>
          <a:r>
            <a:rPr lang="en-US" sz="1600" dirty="0">
              <a:solidFill>
                <a:srgbClr val="FFFF00"/>
              </a:solidFill>
            </a:rPr>
            <a:t>Measure</a:t>
          </a:r>
          <a:r>
            <a:rPr lang="en-US" sz="1600" dirty="0"/>
            <a:t> and </a:t>
          </a:r>
          <a:br>
            <a:rPr lang="en-US" sz="1600" dirty="0"/>
          </a:br>
          <a:r>
            <a:rPr lang="en-US" sz="1600" dirty="0"/>
            <a:t>Detect </a:t>
          </a:r>
          <a:r>
            <a:rPr lang="en-US" sz="1500" dirty="0"/>
            <a:t>(bias</a:t>
          </a:r>
          <a:r>
            <a:rPr lang="en-US" sz="1600" dirty="0"/>
            <a:t>)</a:t>
          </a:r>
        </a:p>
      </dgm:t>
    </dgm:pt>
    <dgm:pt modelId="{D5B62046-EBD9-444F-B22E-A150B68A377D}" type="parTrans" cxnId="{8B778D0D-2C90-0C4D-8419-102593FA873A}">
      <dgm:prSet/>
      <dgm:spPr/>
      <dgm:t>
        <a:bodyPr/>
        <a:lstStyle/>
        <a:p>
          <a:endParaRPr lang="en-US" sz="4000"/>
        </a:p>
      </dgm:t>
    </dgm:pt>
    <dgm:pt modelId="{360C0EBC-C8A7-7D48-BB21-C963F33A394E}" type="sibTrans" cxnId="{8B778D0D-2C90-0C4D-8419-102593FA873A}">
      <dgm:prSet custT="1"/>
      <dgm:spPr/>
      <dgm:t>
        <a:bodyPr/>
        <a:lstStyle/>
        <a:p>
          <a:endParaRPr lang="en-US" sz="1400"/>
        </a:p>
      </dgm:t>
    </dgm:pt>
    <dgm:pt modelId="{F987D459-6E09-684C-8F26-50EC6B3426A1}">
      <dgm:prSet phldrT="[Text]" custT="1"/>
      <dgm:spPr>
        <a:solidFill>
          <a:schemeClr val="bg1">
            <a:lumMod val="65000"/>
          </a:schemeClr>
        </a:solidFill>
      </dgm:spPr>
      <dgm:t>
        <a:bodyPr/>
        <a:lstStyle/>
        <a:p>
          <a:r>
            <a:rPr lang="en-US" sz="1600" dirty="0">
              <a:solidFill>
                <a:srgbClr val="FFFF00"/>
              </a:solidFill>
            </a:rPr>
            <a:t>Mitigate</a:t>
          </a:r>
          <a:r>
            <a:rPr lang="en-US" sz="1600" dirty="0"/>
            <a:t> </a:t>
          </a:r>
          <a:br>
            <a:rPr lang="en-US" sz="1600" dirty="0"/>
          </a:br>
          <a:r>
            <a:rPr lang="en-US" sz="1500" dirty="0"/>
            <a:t>(the impact through adjusting interventions)</a:t>
          </a:r>
        </a:p>
      </dgm:t>
    </dgm:pt>
    <dgm:pt modelId="{46782A74-20A0-CD40-93BD-D32A3B7362D3}" type="parTrans" cxnId="{822D7BEE-9078-9B45-B45A-853740DCA60F}">
      <dgm:prSet/>
      <dgm:spPr/>
      <dgm:t>
        <a:bodyPr/>
        <a:lstStyle/>
        <a:p>
          <a:endParaRPr lang="en-US" sz="4000"/>
        </a:p>
      </dgm:t>
    </dgm:pt>
    <dgm:pt modelId="{13F84776-5A3C-EF45-962B-D4DCFC349173}" type="sibTrans" cxnId="{822D7BEE-9078-9B45-B45A-853740DCA60F}">
      <dgm:prSet custT="1"/>
      <dgm:spPr/>
      <dgm:t>
        <a:bodyPr/>
        <a:lstStyle/>
        <a:p>
          <a:endParaRPr lang="en-US" sz="1400"/>
        </a:p>
      </dgm:t>
    </dgm:pt>
    <dgm:pt modelId="{9DD172E8-7491-784E-A583-359EB46D415E}">
      <dgm:prSet phldrT="[Text]" custT="1"/>
      <dgm:spPr>
        <a:solidFill>
          <a:schemeClr val="bg1">
            <a:lumMod val="65000"/>
          </a:schemeClr>
        </a:solidFill>
      </dgm:spPr>
      <dgm:t>
        <a:bodyPr/>
        <a:lstStyle/>
        <a:p>
          <a:r>
            <a:rPr lang="en-US" sz="1600" dirty="0">
              <a:solidFill>
                <a:srgbClr val="FFFF00"/>
              </a:solidFill>
            </a:rPr>
            <a:t>Monitor &amp; Evaluate</a:t>
          </a:r>
        </a:p>
      </dgm:t>
    </dgm:pt>
    <dgm:pt modelId="{2CF992CF-84EC-C341-87E9-920C5AA5564A}" type="parTrans" cxnId="{EA6E8507-8890-BC4F-9591-BF2E62EA68E6}">
      <dgm:prSet/>
      <dgm:spPr/>
      <dgm:t>
        <a:bodyPr/>
        <a:lstStyle/>
        <a:p>
          <a:endParaRPr lang="en-US" sz="4000"/>
        </a:p>
      </dgm:t>
    </dgm:pt>
    <dgm:pt modelId="{12A03866-0C63-6442-B67A-4231651BA43A}" type="sibTrans" cxnId="{EA6E8507-8890-BC4F-9591-BF2E62EA68E6}">
      <dgm:prSet/>
      <dgm:spPr/>
      <dgm:t>
        <a:bodyPr/>
        <a:lstStyle/>
        <a:p>
          <a:endParaRPr lang="en-US" sz="2400"/>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custScaleY="10863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custScaleY="10863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custScaleX="111589" custScaleY="10863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custScaleY="10863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30094" custScaleY="108743">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custScaleY="10863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5E3D8-47D8-1A4C-9387-6DE60324DF6F}">
      <dsp:nvSpPr>
        <dsp:cNvPr id="0" name=""/>
        <dsp:cNvSpPr/>
      </dsp:nvSpPr>
      <dsp:spPr>
        <a:xfrm>
          <a:off x="5175" y="487487"/>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Scope</a:t>
          </a:r>
        </a:p>
        <a:p>
          <a:pPr marL="114300" lvl="1" indent="-114300" algn="l" defTabSz="577850">
            <a:lnSpc>
              <a:spcPct val="90000"/>
            </a:lnSpc>
            <a:spcBef>
              <a:spcPct val="0"/>
            </a:spcBef>
            <a:spcAft>
              <a:spcPct val="15000"/>
            </a:spcAft>
            <a:buChar char="•"/>
          </a:pPr>
          <a:r>
            <a:rPr lang="en-US" sz="1300" kern="1200" dirty="0"/>
            <a:t>Goals, Actions, Data, Analysis, Ethics</a:t>
          </a:r>
        </a:p>
      </dsp:txBody>
      <dsp:txXfrm>
        <a:off x="44938" y="527250"/>
        <a:ext cx="2183175" cy="1278095"/>
      </dsp:txXfrm>
    </dsp:sp>
    <dsp:sp modelId="{A58869D2-B78E-DD40-ACB3-9F052F33CBCE}">
      <dsp:nvSpPr>
        <dsp:cNvPr id="0" name=""/>
        <dsp:cNvSpPr/>
      </dsp:nvSpPr>
      <dsp:spPr>
        <a:xfrm>
          <a:off x="2466994" y="885723"/>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997953"/>
        <a:ext cx="335784" cy="336690"/>
      </dsp:txXfrm>
    </dsp:sp>
    <dsp:sp modelId="{C234DD4B-5CB7-E549-AD0E-83532D584FCF}">
      <dsp:nvSpPr>
        <dsp:cNvPr id="0" name=""/>
        <dsp:cNvSpPr/>
      </dsp:nvSpPr>
      <dsp:spPr>
        <a:xfrm>
          <a:off x="3172957" y="487487"/>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Data</a:t>
          </a:r>
        </a:p>
        <a:p>
          <a:pPr marL="114300" lvl="1" indent="-114300" algn="l" defTabSz="577850">
            <a:lnSpc>
              <a:spcPct val="90000"/>
            </a:lnSpc>
            <a:spcBef>
              <a:spcPct val="0"/>
            </a:spcBef>
            <a:spcAft>
              <a:spcPct val="15000"/>
            </a:spcAft>
            <a:buChar char="•"/>
          </a:pPr>
          <a:r>
            <a:rPr lang="en-US" sz="1300" kern="1200" dirty="0"/>
            <a:t>Get Data</a:t>
          </a:r>
        </a:p>
        <a:p>
          <a:pPr marL="114300" lvl="1" indent="-114300" algn="l" defTabSz="577850">
            <a:lnSpc>
              <a:spcPct val="90000"/>
            </a:lnSpc>
            <a:spcBef>
              <a:spcPct val="0"/>
            </a:spcBef>
            <a:spcAft>
              <a:spcPct val="15000"/>
            </a:spcAft>
            <a:buChar char="•"/>
          </a:pPr>
          <a:r>
            <a:rPr lang="en-US" sz="1300" kern="1200" dirty="0"/>
            <a:t>Store Data</a:t>
          </a:r>
        </a:p>
        <a:p>
          <a:pPr marL="114300" lvl="1" indent="-114300" algn="l" defTabSz="577850">
            <a:lnSpc>
              <a:spcPct val="90000"/>
            </a:lnSpc>
            <a:spcBef>
              <a:spcPct val="0"/>
            </a:spcBef>
            <a:spcAft>
              <a:spcPct val="15000"/>
            </a:spcAft>
            <a:buChar char="•"/>
          </a:pPr>
          <a:r>
            <a:rPr lang="en-US" sz="1300" kern="1200" dirty="0"/>
            <a:t>Link Data</a:t>
          </a:r>
        </a:p>
      </dsp:txBody>
      <dsp:txXfrm>
        <a:off x="3212720" y="527250"/>
        <a:ext cx="2183175" cy="1278095"/>
      </dsp:txXfrm>
    </dsp:sp>
    <dsp:sp modelId="{16C02E65-2210-C24E-8692-38A2A70EC148}">
      <dsp:nvSpPr>
        <dsp:cNvPr id="0" name=""/>
        <dsp:cNvSpPr/>
      </dsp:nvSpPr>
      <dsp:spPr>
        <a:xfrm>
          <a:off x="5634777" y="885723"/>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634777" y="997953"/>
        <a:ext cx="335784" cy="336690"/>
      </dsp:txXfrm>
    </dsp:sp>
    <dsp:sp modelId="{FBF1C564-B2B8-4C41-BE63-B8171F8EB76E}">
      <dsp:nvSpPr>
        <dsp:cNvPr id="0" name=""/>
        <dsp:cNvSpPr/>
      </dsp:nvSpPr>
      <dsp:spPr>
        <a:xfrm>
          <a:off x="6340740" y="487487"/>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Exploration</a:t>
          </a:r>
        </a:p>
        <a:p>
          <a:pPr marL="114300" lvl="1" indent="-114300" algn="l" defTabSz="577850">
            <a:lnSpc>
              <a:spcPct val="90000"/>
            </a:lnSpc>
            <a:spcBef>
              <a:spcPct val="0"/>
            </a:spcBef>
            <a:spcAft>
              <a:spcPct val="15000"/>
            </a:spcAft>
            <a:buChar char="•"/>
          </a:pPr>
          <a:r>
            <a:rPr lang="en-US" sz="1300" kern="1200" dirty="0"/>
            <a:t>Entities</a:t>
          </a:r>
        </a:p>
        <a:p>
          <a:pPr marL="114300" lvl="1" indent="-114300" algn="l" defTabSz="577850">
            <a:lnSpc>
              <a:spcPct val="90000"/>
            </a:lnSpc>
            <a:spcBef>
              <a:spcPct val="0"/>
            </a:spcBef>
            <a:spcAft>
              <a:spcPct val="15000"/>
            </a:spcAft>
            <a:buChar char="•"/>
          </a:pPr>
          <a:r>
            <a:rPr lang="en-US" sz="1300" kern="1200" dirty="0"/>
            <a:t>temporal</a:t>
          </a:r>
        </a:p>
        <a:p>
          <a:pPr marL="114300" lvl="1" indent="-114300" algn="l" defTabSz="577850">
            <a:lnSpc>
              <a:spcPct val="90000"/>
            </a:lnSpc>
            <a:spcBef>
              <a:spcPct val="0"/>
            </a:spcBef>
            <a:spcAft>
              <a:spcPct val="15000"/>
            </a:spcAft>
            <a:buChar char="•"/>
          </a:pPr>
          <a:r>
            <a:rPr lang="en-US" sz="1300" kern="1200" dirty="0"/>
            <a:t>Spatial</a:t>
          </a:r>
        </a:p>
        <a:p>
          <a:pPr marL="114300" lvl="1" indent="-114300" algn="l" defTabSz="577850">
            <a:lnSpc>
              <a:spcPct val="90000"/>
            </a:lnSpc>
            <a:spcBef>
              <a:spcPct val="0"/>
            </a:spcBef>
            <a:spcAft>
              <a:spcPct val="15000"/>
            </a:spcAft>
            <a:buChar char="•"/>
          </a:pPr>
          <a:r>
            <a:rPr lang="en-US" sz="1300" kern="1200" dirty="0"/>
            <a:t>…</a:t>
          </a:r>
        </a:p>
      </dsp:txBody>
      <dsp:txXfrm>
        <a:off x="6380503" y="527250"/>
        <a:ext cx="2183175" cy="1278095"/>
      </dsp:txXfrm>
    </dsp:sp>
    <dsp:sp modelId="{680472FB-1DED-B043-9C18-8E9AFCBED6E9}">
      <dsp:nvSpPr>
        <dsp:cNvPr id="0" name=""/>
        <dsp:cNvSpPr/>
      </dsp:nvSpPr>
      <dsp:spPr>
        <a:xfrm>
          <a:off x="8802559" y="885723"/>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02559" y="997953"/>
        <a:ext cx="335784" cy="336690"/>
      </dsp:txXfrm>
    </dsp:sp>
    <dsp:sp modelId="{CC8F3904-974E-2647-9B88-B6062079D1ED}">
      <dsp:nvSpPr>
        <dsp:cNvPr id="0" name=""/>
        <dsp:cNvSpPr/>
      </dsp:nvSpPr>
      <dsp:spPr>
        <a:xfrm>
          <a:off x="9508522" y="487487"/>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Modeling</a:t>
          </a:r>
        </a:p>
        <a:p>
          <a:pPr marL="114300" lvl="1" indent="-114300" algn="l" defTabSz="577850">
            <a:lnSpc>
              <a:spcPct val="90000"/>
            </a:lnSpc>
            <a:spcBef>
              <a:spcPct val="0"/>
            </a:spcBef>
            <a:spcAft>
              <a:spcPct val="15000"/>
            </a:spcAft>
            <a:buChar char="•"/>
          </a:pPr>
          <a:r>
            <a:rPr lang="en-US" sz="1300" kern="1200" dirty="0"/>
            <a:t>Rows</a:t>
          </a:r>
        </a:p>
        <a:p>
          <a:pPr marL="114300" lvl="1" indent="-114300" algn="l" defTabSz="577850">
            <a:lnSpc>
              <a:spcPct val="90000"/>
            </a:lnSpc>
            <a:spcBef>
              <a:spcPct val="0"/>
            </a:spcBef>
            <a:spcAft>
              <a:spcPct val="15000"/>
            </a:spcAft>
            <a:buChar char="•"/>
          </a:pPr>
          <a:r>
            <a:rPr lang="en-US" sz="1300" kern="1200" dirty="0"/>
            <a:t>Labels</a:t>
          </a:r>
        </a:p>
        <a:p>
          <a:pPr marL="114300" lvl="1" indent="-114300" algn="l" defTabSz="577850">
            <a:lnSpc>
              <a:spcPct val="90000"/>
            </a:lnSpc>
            <a:spcBef>
              <a:spcPct val="0"/>
            </a:spcBef>
            <a:spcAft>
              <a:spcPct val="15000"/>
            </a:spcAft>
            <a:buChar char="•"/>
          </a:pPr>
          <a:r>
            <a:rPr lang="en-US" sz="1300" kern="1200" dirty="0"/>
            <a:t>Features</a:t>
          </a:r>
        </a:p>
        <a:p>
          <a:pPr marL="114300" lvl="1" indent="-114300" algn="l" defTabSz="577850">
            <a:lnSpc>
              <a:spcPct val="90000"/>
            </a:lnSpc>
            <a:spcBef>
              <a:spcPct val="0"/>
            </a:spcBef>
            <a:spcAft>
              <a:spcPct val="15000"/>
            </a:spcAft>
            <a:buChar char="•"/>
          </a:pPr>
          <a:r>
            <a:rPr lang="en-US" sz="1300" kern="1200" dirty="0"/>
            <a:t>Models</a:t>
          </a:r>
        </a:p>
      </dsp:txBody>
      <dsp:txXfrm>
        <a:off x="9548285" y="527250"/>
        <a:ext cx="2183175" cy="1278095"/>
      </dsp:txXfrm>
    </dsp:sp>
    <dsp:sp modelId="{5383FDA3-64FA-604A-8CAF-995772572DB0}">
      <dsp:nvSpPr>
        <dsp:cNvPr id="0" name=""/>
        <dsp:cNvSpPr/>
      </dsp:nvSpPr>
      <dsp:spPr>
        <a:xfrm rot="5400000">
          <a:off x="10400027" y="2003497"/>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0471528" y="2044226"/>
        <a:ext cx="336690" cy="335784"/>
      </dsp:txXfrm>
    </dsp:sp>
    <dsp:sp modelId="{F11F753D-D453-BC4F-BACE-C4F8A11ECEA5}">
      <dsp:nvSpPr>
        <dsp:cNvPr id="0" name=""/>
        <dsp:cNvSpPr/>
      </dsp:nvSpPr>
      <dsp:spPr>
        <a:xfrm>
          <a:off x="9508522" y="2750189"/>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 Selection</a:t>
          </a:r>
        </a:p>
        <a:p>
          <a:pPr marL="114300" lvl="1" indent="-114300" algn="l" defTabSz="577850">
            <a:lnSpc>
              <a:spcPct val="90000"/>
            </a:lnSpc>
            <a:spcBef>
              <a:spcPct val="0"/>
            </a:spcBef>
            <a:spcAft>
              <a:spcPct val="15000"/>
            </a:spcAft>
            <a:buChar char="•"/>
          </a:pPr>
          <a:r>
            <a:rPr lang="en-US" sz="1300" kern="1200" dirty="0"/>
            <a:t>Train-Test Splits</a:t>
          </a:r>
        </a:p>
        <a:p>
          <a:pPr marL="114300" lvl="1" indent="-114300" algn="l" defTabSz="577850">
            <a:lnSpc>
              <a:spcPct val="90000"/>
            </a:lnSpc>
            <a:spcBef>
              <a:spcPct val="0"/>
            </a:spcBef>
            <a:spcAft>
              <a:spcPct val="15000"/>
            </a:spcAft>
            <a:buChar char="•"/>
          </a:pPr>
          <a:r>
            <a:rPr lang="en-US" sz="1300" kern="1200" dirty="0"/>
            <a:t>Performance Metrics</a:t>
          </a:r>
        </a:p>
      </dsp:txBody>
      <dsp:txXfrm>
        <a:off x="9548285" y="2789952"/>
        <a:ext cx="2183175" cy="1278095"/>
      </dsp:txXfrm>
    </dsp:sp>
    <dsp:sp modelId="{F8E19199-589F-1946-8222-73EA4584121E}">
      <dsp:nvSpPr>
        <dsp:cNvPr id="0" name=""/>
        <dsp:cNvSpPr/>
      </dsp:nvSpPr>
      <dsp:spPr>
        <a:xfrm rot="10800000">
          <a:off x="8829712" y="3148424"/>
          <a:ext cx="479692" cy="561150"/>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8973620" y="3260654"/>
        <a:ext cx="335784" cy="336690"/>
      </dsp:txXfrm>
    </dsp:sp>
    <dsp:sp modelId="{529FCC09-4687-E147-80E8-2EB7609DC9CF}">
      <dsp:nvSpPr>
        <dsp:cNvPr id="0" name=""/>
        <dsp:cNvSpPr/>
      </dsp:nvSpPr>
      <dsp:spPr>
        <a:xfrm>
          <a:off x="6340740" y="2750189"/>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Model Interpretation</a:t>
          </a:r>
        </a:p>
      </dsp:txBody>
      <dsp:txXfrm>
        <a:off x="6380503" y="2789952"/>
        <a:ext cx="2183175" cy="1278095"/>
      </dsp:txXfrm>
    </dsp:sp>
    <dsp:sp modelId="{5381123D-2C93-3241-8E06-B77D04CAE8EC}">
      <dsp:nvSpPr>
        <dsp:cNvPr id="0" name=""/>
        <dsp:cNvSpPr/>
      </dsp:nvSpPr>
      <dsp:spPr>
        <a:xfrm rot="10800000">
          <a:off x="5661929" y="3148424"/>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805837" y="3260654"/>
        <a:ext cx="335784" cy="336690"/>
      </dsp:txXfrm>
    </dsp:sp>
    <dsp:sp modelId="{1850AAD1-4903-FE47-A71D-0B73E666CD99}">
      <dsp:nvSpPr>
        <dsp:cNvPr id="0" name=""/>
        <dsp:cNvSpPr/>
      </dsp:nvSpPr>
      <dsp:spPr>
        <a:xfrm>
          <a:off x="3172957" y="2750189"/>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Dealing with Bias and Fairness</a:t>
          </a:r>
        </a:p>
      </dsp:txBody>
      <dsp:txXfrm>
        <a:off x="3212720" y="2789952"/>
        <a:ext cx="2183175" cy="1278095"/>
      </dsp:txXfrm>
    </dsp:sp>
    <dsp:sp modelId="{D7CE2DAE-ABF0-9641-AE1A-0DB79AEBD84A}">
      <dsp:nvSpPr>
        <dsp:cNvPr id="0" name=""/>
        <dsp:cNvSpPr/>
      </dsp:nvSpPr>
      <dsp:spPr>
        <a:xfrm rot="10800000">
          <a:off x="2494147" y="3148424"/>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638055" y="3260654"/>
        <a:ext cx="335784" cy="336690"/>
      </dsp:txXfrm>
    </dsp:sp>
    <dsp:sp modelId="{0538887E-FF31-324E-B401-E87E44AFF0AA}">
      <dsp:nvSpPr>
        <dsp:cNvPr id="0" name=""/>
        <dsp:cNvSpPr/>
      </dsp:nvSpPr>
      <dsp:spPr>
        <a:xfrm>
          <a:off x="5175" y="2750189"/>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Field Trial Design</a:t>
          </a:r>
        </a:p>
      </dsp:txBody>
      <dsp:txXfrm>
        <a:off x="44938" y="2789952"/>
        <a:ext cx="2183175" cy="1278095"/>
      </dsp:txXfrm>
    </dsp:sp>
    <dsp:sp modelId="{92EB25B1-D4AE-754E-BD44-115E26D1FF80}">
      <dsp:nvSpPr>
        <dsp:cNvPr id="0" name=""/>
        <dsp:cNvSpPr/>
      </dsp:nvSpPr>
      <dsp:spPr>
        <a:xfrm rot="5400000">
          <a:off x="896679" y="4266199"/>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968180" y="4306928"/>
        <a:ext cx="336690" cy="335784"/>
      </dsp:txXfrm>
    </dsp:sp>
    <dsp:sp modelId="{C225C079-1737-3742-99A0-0A7B593214FB}">
      <dsp:nvSpPr>
        <dsp:cNvPr id="0" name=""/>
        <dsp:cNvSpPr/>
      </dsp:nvSpPr>
      <dsp:spPr>
        <a:xfrm>
          <a:off x="5175" y="5012891"/>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Deployment</a:t>
          </a:r>
        </a:p>
      </dsp:txBody>
      <dsp:txXfrm>
        <a:off x="44938" y="5052654"/>
        <a:ext cx="2183175" cy="1278095"/>
      </dsp:txXfrm>
    </dsp:sp>
    <dsp:sp modelId="{C8297064-9915-AB4E-A9CB-FFEA8FC197B9}">
      <dsp:nvSpPr>
        <dsp:cNvPr id="0" name=""/>
        <dsp:cNvSpPr/>
      </dsp:nvSpPr>
      <dsp:spPr>
        <a:xfrm>
          <a:off x="2466994" y="5411126"/>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5523356"/>
        <a:ext cx="335784" cy="336690"/>
      </dsp:txXfrm>
    </dsp:sp>
    <dsp:sp modelId="{098F0226-B690-1B45-B506-7C933BFB7998}">
      <dsp:nvSpPr>
        <dsp:cNvPr id="0" name=""/>
        <dsp:cNvSpPr/>
      </dsp:nvSpPr>
      <dsp:spPr>
        <a:xfrm>
          <a:off x="3172957" y="5012891"/>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Monitoring</a:t>
          </a:r>
        </a:p>
      </dsp:txBody>
      <dsp:txXfrm>
        <a:off x="3212720" y="5052654"/>
        <a:ext cx="2183175" cy="127809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2EF61-F651-3C43-BEED-805480128E21}">
      <dsp:nvSpPr>
        <dsp:cNvPr id="0" name=""/>
        <dsp:cNvSpPr/>
      </dsp:nvSpPr>
      <dsp:spPr>
        <a:xfrm>
          <a:off x="5792" y="1937822"/>
          <a:ext cx="1795591" cy="107735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World</a:t>
          </a:r>
        </a:p>
      </dsp:txBody>
      <dsp:txXfrm>
        <a:off x="37347" y="1969377"/>
        <a:ext cx="1732481" cy="1014244"/>
      </dsp:txXfrm>
    </dsp:sp>
    <dsp:sp modelId="{640CB942-B6B0-284F-94EE-DAA36E8740EB}">
      <dsp:nvSpPr>
        <dsp:cNvPr id="0" name=""/>
        <dsp:cNvSpPr/>
      </dsp:nvSpPr>
      <dsp:spPr>
        <a:xfrm>
          <a:off x="1980942" y="2253846"/>
          <a:ext cx="380665" cy="44530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1980942" y="2342907"/>
        <a:ext cx="266466" cy="267184"/>
      </dsp:txXfrm>
    </dsp:sp>
    <dsp:sp modelId="{25DE5F47-6F09-D644-B951-7ECCCE199BBD}">
      <dsp:nvSpPr>
        <dsp:cNvPr id="0" name=""/>
        <dsp:cNvSpPr/>
      </dsp:nvSpPr>
      <dsp:spPr>
        <a:xfrm>
          <a:off x="2519620" y="1937822"/>
          <a:ext cx="1795591" cy="107735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Data</a:t>
          </a:r>
        </a:p>
      </dsp:txBody>
      <dsp:txXfrm>
        <a:off x="2551175" y="1969377"/>
        <a:ext cx="1732481" cy="1014244"/>
      </dsp:txXfrm>
    </dsp:sp>
    <dsp:sp modelId="{A81B3B9C-94DD-7049-8278-CBDCBD9310BC}">
      <dsp:nvSpPr>
        <dsp:cNvPr id="0" name=""/>
        <dsp:cNvSpPr/>
      </dsp:nvSpPr>
      <dsp:spPr>
        <a:xfrm>
          <a:off x="4494770" y="2253846"/>
          <a:ext cx="380665" cy="44530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4494770" y="2342907"/>
        <a:ext cx="266466" cy="267184"/>
      </dsp:txXfrm>
    </dsp:sp>
    <dsp:sp modelId="{01EF44C5-252B-0A4C-A30C-84CCF917CBC0}">
      <dsp:nvSpPr>
        <dsp:cNvPr id="0" name=""/>
        <dsp:cNvSpPr/>
      </dsp:nvSpPr>
      <dsp:spPr>
        <a:xfrm>
          <a:off x="5033447" y="1937822"/>
          <a:ext cx="1795591" cy="107735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AI Pipeline</a:t>
          </a:r>
        </a:p>
      </dsp:txBody>
      <dsp:txXfrm>
        <a:off x="5065002" y="1969377"/>
        <a:ext cx="1732481" cy="1014244"/>
      </dsp:txXfrm>
    </dsp:sp>
    <dsp:sp modelId="{E1EB2EAF-2685-2145-B9F3-CD0B1D45E34B}">
      <dsp:nvSpPr>
        <dsp:cNvPr id="0" name=""/>
        <dsp:cNvSpPr/>
      </dsp:nvSpPr>
      <dsp:spPr>
        <a:xfrm>
          <a:off x="7008598" y="2253846"/>
          <a:ext cx="380665" cy="44530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008598" y="2342907"/>
        <a:ext cx="266466" cy="267184"/>
      </dsp:txXfrm>
    </dsp:sp>
    <dsp:sp modelId="{6D4D51E8-C9B9-9A4E-8104-8412D5416B4E}">
      <dsp:nvSpPr>
        <dsp:cNvPr id="0" name=""/>
        <dsp:cNvSpPr/>
      </dsp:nvSpPr>
      <dsp:spPr>
        <a:xfrm>
          <a:off x="7547275" y="1937822"/>
          <a:ext cx="1795591" cy="107735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Actions</a:t>
          </a:r>
        </a:p>
      </dsp:txBody>
      <dsp:txXfrm>
        <a:off x="7578830" y="1969377"/>
        <a:ext cx="1732481" cy="1014244"/>
      </dsp:txXfrm>
    </dsp:sp>
    <dsp:sp modelId="{DDA29801-4FFE-E148-B2C2-F3ED5401E54F}">
      <dsp:nvSpPr>
        <dsp:cNvPr id="0" name=""/>
        <dsp:cNvSpPr/>
      </dsp:nvSpPr>
      <dsp:spPr>
        <a:xfrm>
          <a:off x="9522426" y="2253846"/>
          <a:ext cx="380665" cy="44530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9522426" y="2342907"/>
        <a:ext cx="266466" cy="267184"/>
      </dsp:txXfrm>
    </dsp:sp>
    <dsp:sp modelId="{3D4D8B31-373B-B045-80B9-309C115BBC99}">
      <dsp:nvSpPr>
        <dsp:cNvPr id="0" name=""/>
        <dsp:cNvSpPr/>
      </dsp:nvSpPr>
      <dsp:spPr>
        <a:xfrm>
          <a:off x="10061103" y="1937822"/>
          <a:ext cx="1795591" cy="107735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Disparity in Outcomes</a:t>
          </a:r>
        </a:p>
      </dsp:txBody>
      <dsp:txXfrm>
        <a:off x="10092658" y="1969377"/>
        <a:ext cx="1732481" cy="10142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7755"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Define</a:t>
          </a:r>
          <a:r>
            <a:rPr lang="en-US" sz="1600" kern="1200" dirty="0"/>
            <a:t> </a:t>
          </a:r>
          <a:r>
            <a:rPr lang="en-US" sz="1500" kern="1200" dirty="0"/>
            <a:t>(desired fairness or equity goals)</a:t>
          </a:r>
        </a:p>
      </dsp:txBody>
      <dsp:txXfrm>
        <a:off x="41064" y="2115858"/>
        <a:ext cx="1380065" cy="1070649"/>
      </dsp:txXfrm>
    </dsp:sp>
    <dsp:sp modelId="{87AF59AC-0A09-AC4B-AA7A-9371A00BA7B6}">
      <dsp:nvSpPr>
        <dsp:cNvPr id="0" name=""/>
        <dsp:cNvSpPr/>
      </dsp:nvSpPr>
      <dsp:spPr>
        <a:xfrm>
          <a:off x="1599107" y="2471794"/>
          <a:ext cx="306696" cy="35877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99107" y="2543549"/>
        <a:ext cx="214687" cy="215267"/>
      </dsp:txXfrm>
    </dsp:sp>
    <dsp:sp modelId="{CE661B88-75C1-B34E-9D3A-19E19ED75A0E}">
      <dsp:nvSpPr>
        <dsp:cNvPr id="0" name=""/>
        <dsp:cNvSpPr/>
      </dsp:nvSpPr>
      <dsp:spPr>
        <a:xfrm>
          <a:off x="2033112"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Measure</a:t>
          </a:r>
          <a:r>
            <a:rPr lang="en-US" sz="1600" kern="1200" dirty="0"/>
            <a:t> and </a:t>
          </a:r>
          <a:br>
            <a:rPr lang="en-US" sz="1600" kern="1200" dirty="0"/>
          </a:br>
          <a:r>
            <a:rPr lang="en-US" sz="1600" kern="1200" dirty="0"/>
            <a:t>Detect </a:t>
          </a:r>
          <a:r>
            <a:rPr lang="en-US" sz="1500" kern="1200" dirty="0"/>
            <a:t>(bias</a:t>
          </a:r>
          <a:r>
            <a:rPr lang="en-US" sz="1600" kern="1200" dirty="0"/>
            <a:t>)</a:t>
          </a:r>
        </a:p>
      </dsp:txBody>
      <dsp:txXfrm>
        <a:off x="2066421" y="2115858"/>
        <a:ext cx="1380065" cy="1070649"/>
      </dsp:txXfrm>
    </dsp:sp>
    <dsp:sp modelId="{B03F211E-6853-0D45-A487-AA6C8F2C0B24}">
      <dsp:nvSpPr>
        <dsp:cNvPr id="0" name=""/>
        <dsp:cNvSpPr/>
      </dsp:nvSpPr>
      <dsp:spPr>
        <a:xfrm>
          <a:off x="3624464" y="2471794"/>
          <a:ext cx="306696" cy="35877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624464" y="2543549"/>
        <a:ext cx="214687" cy="215267"/>
      </dsp:txXfrm>
    </dsp:sp>
    <dsp:sp modelId="{F1B6D5C2-8027-F44E-83ED-4F033CD810F9}">
      <dsp:nvSpPr>
        <dsp:cNvPr id="0" name=""/>
        <dsp:cNvSpPr/>
      </dsp:nvSpPr>
      <dsp:spPr>
        <a:xfrm>
          <a:off x="4058469" y="2082549"/>
          <a:ext cx="1614339"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Understand </a:t>
          </a:r>
          <a:r>
            <a:rPr lang="en-US" sz="1500" kern="1200" dirty="0"/>
            <a:t>(root causes of bias)</a:t>
          </a:r>
        </a:p>
      </dsp:txBody>
      <dsp:txXfrm>
        <a:off x="4091778" y="2115858"/>
        <a:ext cx="1547721" cy="1070649"/>
      </dsp:txXfrm>
    </dsp:sp>
    <dsp:sp modelId="{4D927AD8-6948-AC44-B863-A110433F2977}">
      <dsp:nvSpPr>
        <dsp:cNvPr id="0" name=""/>
        <dsp:cNvSpPr/>
      </dsp:nvSpPr>
      <dsp:spPr>
        <a:xfrm>
          <a:off x="5817477" y="2471794"/>
          <a:ext cx="306696" cy="35877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17477" y="2543549"/>
        <a:ext cx="214687" cy="215267"/>
      </dsp:txXfrm>
    </dsp:sp>
    <dsp:sp modelId="{13D8D15E-3B5F-1B48-BA99-8D19449FB702}">
      <dsp:nvSpPr>
        <dsp:cNvPr id="0" name=""/>
        <dsp:cNvSpPr/>
      </dsp:nvSpPr>
      <dsp:spPr>
        <a:xfrm>
          <a:off x="6251482" y="2082549"/>
          <a:ext cx="1446683" cy="1137267"/>
        </a:xfrm>
        <a:prstGeom prst="roundRect">
          <a:avLst>
            <a:gd name="adj" fmla="val 1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Improve</a:t>
          </a:r>
          <a:r>
            <a:rPr lang="en-US" sz="1600" kern="1200" dirty="0"/>
            <a:t> </a:t>
          </a:r>
          <a:r>
            <a:rPr lang="en-US" sz="1500" kern="1200" dirty="0"/>
            <a:t>(fairness of AI systems)</a:t>
          </a:r>
        </a:p>
      </dsp:txBody>
      <dsp:txXfrm>
        <a:off x="6284791" y="2115858"/>
        <a:ext cx="1380065" cy="1070649"/>
      </dsp:txXfrm>
    </dsp:sp>
    <dsp:sp modelId="{55CD432B-6C89-9348-A2BA-F31EF0F21AD4}">
      <dsp:nvSpPr>
        <dsp:cNvPr id="0" name=""/>
        <dsp:cNvSpPr/>
      </dsp:nvSpPr>
      <dsp:spPr>
        <a:xfrm>
          <a:off x="7842834" y="2471794"/>
          <a:ext cx="306696" cy="35877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2834" y="2543549"/>
        <a:ext cx="214687" cy="215267"/>
      </dsp:txXfrm>
    </dsp:sp>
    <dsp:sp modelId="{DDE803AC-5F89-AF4D-9419-CAE5E03D3E7F}">
      <dsp:nvSpPr>
        <dsp:cNvPr id="0" name=""/>
        <dsp:cNvSpPr/>
      </dsp:nvSpPr>
      <dsp:spPr>
        <a:xfrm>
          <a:off x="8276839" y="2081989"/>
          <a:ext cx="1882048" cy="113838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Mitigate</a:t>
          </a:r>
          <a:r>
            <a:rPr lang="en-US" sz="1600" kern="1200" dirty="0"/>
            <a:t> </a:t>
          </a:r>
          <a:br>
            <a:rPr lang="en-US" sz="1600" kern="1200" dirty="0"/>
          </a:br>
          <a:r>
            <a:rPr lang="en-US" sz="1500" kern="1200" dirty="0"/>
            <a:t>(the impact through adjusting interventions)</a:t>
          </a:r>
        </a:p>
      </dsp:txBody>
      <dsp:txXfrm>
        <a:off x="8310181" y="2115331"/>
        <a:ext cx="1815364" cy="1071703"/>
      </dsp:txXfrm>
    </dsp:sp>
    <dsp:sp modelId="{2B1AF83F-1014-7842-A4FD-D472ACBD6AD2}">
      <dsp:nvSpPr>
        <dsp:cNvPr id="0" name=""/>
        <dsp:cNvSpPr/>
      </dsp:nvSpPr>
      <dsp:spPr>
        <a:xfrm>
          <a:off x="10303555" y="2471794"/>
          <a:ext cx="306696" cy="358777"/>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0303555" y="2543549"/>
        <a:ext cx="214687" cy="215267"/>
      </dsp:txXfrm>
    </dsp:sp>
    <dsp:sp modelId="{809C2B85-9643-4E4D-B06D-EDC2F0C8D501}">
      <dsp:nvSpPr>
        <dsp:cNvPr id="0" name=""/>
        <dsp:cNvSpPr/>
      </dsp:nvSpPr>
      <dsp:spPr>
        <a:xfrm>
          <a:off x="10737561"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Monitor &amp; Evaluate</a:t>
          </a:r>
        </a:p>
      </dsp:txBody>
      <dsp:txXfrm>
        <a:off x="10770870" y="2115858"/>
        <a:ext cx="1380065" cy="10706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72704-2C79-1549-AD4C-2ABDFCF80356}">
      <dsp:nvSpPr>
        <dsp:cNvPr id="0" name=""/>
        <dsp:cNvSpPr/>
      </dsp:nvSpPr>
      <dsp:spPr>
        <a:xfrm>
          <a:off x="2684662" y="54123"/>
          <a:ext cx="2814414"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Decisionmakers</a:t>
          </a:r>
        </a:p>
      </dsp:txBody>
      <dsp:txXfrm>
        <a:off x="3009402" y="432986"/>
        <a:ext cx="2164934" cy="893035"/>
      </dsp:txXfrm>
    </dsp:sp>
    <dsp:sp modelId="{722AF525-0CC7-AC4A-A727-F9C350590083}">
      <dsp:nvSpPr>
        <dsp:cNvPr id="0" name=""/>
        <dsp:cNvSpPr/>
      </dsp:nvSpPr>
      <dsp:spPr>
        <a:xfrm>
          <a:off x="3929499" y="1298960"/>
          <a:ext cx="2814414"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Public</a:t>
          </a:r>
        </a:p>
      </dsp:txBody>
      <dsp:txXfrm>
        <a:off x="5444953" y="1623700"/>
        <a:ext cx="1082467" cy="2164934"/>
      </dsp:txXfrm>
    </dsp:sp>
    <dsp:sp modelId="{85F9DA02-39B5-FC4E-B79B-68AACD563952}">
      <dsp:nvSpPr>
        <dsp:cNvPr id="0" name=""/>
        <dsp:cNvSpPr/>
      </dsp:nvSpPr>
      <dsp:spPr>
        <a:xfrm>
          <a:off x="2684662" y="2543797"/>
          <a:ext cx="2814414"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Media</a:t>
          </a:r>
        </a:p>
      </dsp:txBody>
      <dsp:txXfrm>
        <a:off x="3009402" y="4086313"/>
        <a:ext cx="2164934" cy="893035"/>
      </dsp:txXfrm>
    </dsp:sp>
    <dsp:sp modelId="{D2CE4B38-2232-844C-A2B6-62B6C4FA1350}">
      <dsp:nvSpPr>
        <dsp:cNvPr id="0" name=""/>
        <dsp:cNvSpPr/>
      </dsp:nvSpPr>
      <dsp:spPr>
        <a:xfrm>
          <a:off x="1391684" y="1298960"/>
          <a:ext cx="2933492"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kern="1200" dirty="0"/>
            <a:t>Analysts</a:t>
          </a:r>
        </a:p>
      </dsp:txBody>
      <dsp:txXfrm>
        <a:off x="1617337" y="1623700"/>
        <a:ext cx="1128266" cy="21649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EEBFB-DB6B-5242-8C77-C91926AEE007}">
      <dsp:nvSpPr>
        <dsp:cNvPr id="0" name=""/>
        <dsp:cNvSpPr/>
      </dsp:nvSpPr>
      <dsp:spPr>
        <a:xfrm>
          <a:off x="2110850" y="-72209"/>
          <a:ext cx="3192437" cy="319243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What </a:t>
          </a:r>
          <a:r>
            <a:rPr lang="en-US" sz="2000" kern="1200" dirty="0">
              <a:solidFill>
                <a:srgbClr val="FFFF00"/>
              </a:solidFill>
            </a:rPr>
            <a:t>values</a:t>
          </a:r>
          <a:r>
            <a:rPr lang="en-US" sz="2000" kern="1200" dirty="0"/>
            <a:t> should the AI system be </a:t>
          </a:r>
          <a:r>
            <a:rPr lang="en-US" sz="2000" kern="1200" dirty="0">
              <a:solidFill>
                <a:srgbClr val="FFFF00"/>
              </a:solidFill>
            </a:rPr>
            <a:t>designed to achieve</a:t>
          </a:r>
          <a:r>
            <a:rPr lang="en-US" sz="2000" kern="1200" dirty="0"/>
            <a:t>?</a:t>
          </a:r>
        </a:p>
      </dsp:txBody>
      <dsp:txXfrm>
        <a:off x="2578372" y="395313"/>
        <a:ext cx="2257393" cy="2257393"/>
      </dsp:txXfrm>
    </dsp:sp>
    <dsp:sp modelId="{BB8E2A9B-A1AE-6542-BC5B-9D4A0777EBA7}">
      <dsp:nvSpPr>
        <dsp:cNvPr id="0" name=""/>
        <dsp:cNvSpPr/>
      </dsp:nvSpPr>
      <dsp:spPr>
        <a:xfrm rot="60916">
          <a:off x="5508610" y="1197291"/>
          <a:ext cx="495415" cy="72606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508622" y="1341187"/>
        <a:ext cx="346791" cy="435641"/>
      </dsp:txXfrm>
    </dsp:sp>
    <dsp:sp modelId="{3CAED5EC-7C13-CF40-BEDB-F3B9E7493CCC}">
      <dsp:nvSpPr>
        <dsp:cNvPr id="0" name=""/>
        <dsp:cNvSpPr/>
      </dsp:nvSpPr>
      <dsp:spPr>
        <a:xfrm>
          <a:off x="6237385" y="0"/>
          <a:ext cx="3194309" cy="319430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How do we </a:t>
          </a:r>
          <a:r>
            <a:rPr lang="en-US" sz="2000" kern="1200" dirty="0">
              <a:solidFill>
                <a:srgbClr val="FFFF00"/>
              </a:solidFill>
            </a:rPr>
            <a:t>build</a:t>
          </a:r>
          <a:r>
            <a:rPr lang="en-US" sz="2000" kern="1200" dirty="0"/>
            <a:t> it to </a:t>
          </a:r>
          <a:r>
            <a:rPr lang="en-US" sz="2000" kern="1200" dirty="0">
              <a:solidFill>
                <a:srgbClr val="FFFF00"/>
              </a:solidFill>
            </a:rPr>
            <a:t>achieve those values</a:t>
          </a:r>
          <a:r>
            <a:rPr lang="en-US" sz="2000" kern="1200" dirty="0"/>
            <a:t>?</a:t>
          </a:r>
        </a:p>
      </dsp:txBody>
      <dsp:txXfrm>
        <a:off x="6705181" y="467796"/>
        <a:ext cx="2258717" cy="2258717"/>
      </dsp:txXfrm>
    </dsp:sp>
    <dsp:sp modelId="{B0A053F8-0E1E-2741-BAD5-F9BF4A40E74B}">
      <dsp:nvSpPr>
        <dsp:cNvPr id="0" name=""/>
        <dsp:cNvSpPr/>
      </dsp:nvSpPr>
      <dsp:spPr>
        <a:xfrm>
          <a:off x="9635133" y="1234120"/>
          <a:ext cx="490101" cy="72606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9635133" y="1379333"/>
        <a:ext cx="343071" cy="435641"/>
      </dsp:txXfrm>
    </dsp:sp>
    <dsp:sp modelId="{EAAE6907-92BF-9944-92C0-D656CF67AFF5}">
      <dsp:nvSpPr>
        <dsp:cNvPr id="0" name=""/>
        <dsp:cNvSpPr/>
      </dsp:nvSpPr>
      <dsp:spPr>
        <a:xfrm>
          <a:off x="10356413" y="0"/>
          <a:ext cx="3194309" cy="319430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How do we </a:t>
          </a:r>
          <a:r>
            <a:rPr lang="en-US" sz="2000" kern="1200" dirty="0">
              <a:solidFill>
                <a:srgbClr val="FFFF00"/>
              </a:solidFill>
            </a:rPr>
            <a:t>validate and monitor </a:t>
          </a:r>
          <a:r>
            <a:rPr lang="en-US" sz="2000" kern="1200" dirty="0"/>
            <a:t>that it </a:t>
          </a:r>
          <a:r>
            <a:rPr lang="en-US" sz="2000" kern="1200" dirty="0">
              <a:solidFill>
                <a:srgbClr val="FFFF00"/>
              </a:solidFill>
            </a:rPr>
            <a:t>continues to achieve </a:t>
          </a:r>
          <a:r>
            <a:rPr lang="en-US" sz="2000" kern="1200" dirty="0"/>
            <a:t>those values?</a:t>
          </a:r>
        </a:p>
      </dsp:txBody>
      <dsp:txXfrm>
        <a:off x="10824209" y="467796"/>
        <a:ext cx="2258717" cy="2258717"/>
      </dsp:txXfrm>
    </dsp:sp>
    <dsp:sp modelId="{97CE9DDC-F8EC-3D4B-B4A0-7808C7368199}">
      <dsp:nvSpPr>
        <dsp:cNvPr id="0" name=""/>
        <dsp:cNvSpPr/>
      </dsp:nvSpPr>
      <dsp:spPr>
        <a:xfrm rot="10800000">
          <a:off x="3826795" y="3709988"/>
          <a:ext cx="7234701" cy="324566"/>
        </a:xfrm>
        <a:prstGeom prst="rightArrow">
          <a:avLst>
            <a:gd name="adj1" fmla="val 600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3924165" y="3774901"/>
        <a:ext cx="7137331" cy="1947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C00000"/>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7755" y="2082549"/>
          <a:ext cx="1446683" cy="1137267"/>
        </a:xfrm>
        <a:prstGeom prst="roundRect">
          <a:avLst>
            <a:gd name="adj" fmla="val 1000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Define</a:t>
          </a:r>
          <a:r>
            <a:rPr lang="en-US" sz="1600" kern="1200" dirty="0"/>
            <a:t> </a:t>
          </a:r>
          <a:r>
            <a:rPr lang="en-US" sz="1500" kern="1200" dirty="0"/>
            <a:t>(desired fairness or equity goals)</a:t>
          </a:r>
        </a:p>
      </dsp:txBody>
      <dsp:txXfrm>
        <a:off x="41064" y="2115858"/>
        <a:ext cx="1380065" cy="1070649"/>
      </dsp:txXfrm>
    </dsp:sp>
    <dsp:sp modelId="{87AF59AC-0A09-AC4B-AA7A-9371A00BA7B6}">
      <dsp:nvSpPr>
        <dsp:cNvPr id="0" name=""/>
        <dsp:cNvSpPr/>
      </dsp:nvSpPr>
      <dsp:spPr>
        <a:xfrm>
          <a:off x="1599107" y="2471794"/>
          <a:ext cx="306696" cy="35877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99107" y="2543549"/>
        <a:ext cx="214687" cy="215267"/>
      </dsp:txXfrm>
    </dsp:sp>
    <dsp:sp modelId="{CE661B88-75C1-B34E-9D3A-19E19ED75A0E}">
      <dsp:nvSpPr>
        <dsp:cNvPr id="0" name=""/>
        <dsp:cNvSpPr/>
      </dsp:nvSpPr>
      <dsp:spPr>
        <a:xfrm>
          <a:off x="2033112" y="2082549"/>
          <a:ext cx="1446683" cy="1137267"/>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Measure</a:t>
          </a:r>
          <a:r>
            <a:rPr lang="en-US" sz="1600" kern="1200" dirty="0"/>
            <a:t> and </a:t>
          </a:r>
          <a:br>
            <a:rPr lang="en-US" sz="1600" kern="1200" dirty="0"/>
          </a:br>
          <a:r>
            <a:rPr lang="en-US" sz="1600" kern="1200" dirty="0"/>
            <a:t>Detect </a:t>
          </a:r>
          <a:r>
            <a:rPr lang="en-US" sz="1500" kern="1200" dirty="0"/>
            <a:t>(bias</a:t>
          </a:r>
          <a:r>
            <a:rPr lang="en-US" sz="1600" kern="1200" dirty="0"/>
            <a:t>)</a:t>
          </a:r>
        </a:p>
      </dsp:txBody>
      <dsp:txXfrm>
        <a:off x="2066421" y="2115858"/>
        <a:ext cx="1380065" cy="1070649"/>
      </dsp:txXfrm>
    </dsp:sp>
    <dsp:sp modelId="{B03F211E-6853-0D45-A487-AA6C8F2C0B24}">
      <dsp:nvSpPr>
        <dsp:cNvPr id="0" name=""/>
        <dsp:cNvSpPr/>
      </dsp:nvSpPr>
      <dsp:spPr>
        <a:xfrm>
          <a:off x="3624464" y="2471794"/>
          <a:ext cx="306696" cy="35877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624464" y="2543549"/>
        <a:ext cx="214687" cy="215267"/>
      </dsp:txXfrm>
    </dsp:sp>
    <dsp:sp modelId="{F1B6D5C2-8027-F44E-83ED-4F033CD810F9}">
      <dsp:nvSpPr>
        <dsp:cNvPr id="0" name=""/>
        <dsp:cNvSpPr/>
      </dsp:nvSpPr>
      <dsp:spPr>
        <a:xfrm>
          <a:off x="4058469" y="2082549"/>
          <a:ext cx="1614339" cy="113726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Understand </a:t>
          </a:r>
          <a:r>
            <a:rPr lang="en-US" sz="1500" kern="1200" dirty="0"/>
            <a:t>(root causes of bias)</a:t>
          </a:r>
        </a:p>
      </dsp:txBody>
      <dsp:txXfrm>
        <a:off x="4091778" y="2115858"/>
        <a:ext cx="1547721" cy="1070649"/>
      </dsp:txXfrm>
    </dsp:sp>
    <dsp:sp modelId="{4D927AD8-6948-AC44-B863-A110433F2977}">
      <dsp:nvSpPr>
        <dsp:cNvPr id="0" name=""/>
        <dsp:cNvSpPr/>
      </dsp:nvSpPr>
      <dsp:spPr>
        <a:xfrm>
          <a:off x="5817477" y="2471794"/>
          <a:ext cx="306696" cy="35877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17477" y="2543549"/>
        <a:ext cx="214687" cy="215267"/>
      </dsp:txXfrm>
    </dsp:sp>
    <dsp:sp modelId="{13D8D15E-3B5F-1B48-BA99-8D19449FB702}">
      <dsp:nvSpPr>
        <dsp:cNvPr id="0" name=""/>
        <dsp:cNvSpPr/>
      </dsp:nvSpPr>
      <dsp:spPr>
        <a:xfrm>
          <a:off x="6251482" y="2082549"/>
          <a:ext cx="1446683" cy="1137267"/>
        </a:xfrm>
        <a:prstGeom prst="roundRect">
          <a:avLst>
            <a:gd name="adj" fmla="val 1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Improve</a:t>
          </a:r>
          <a:r>
            <a:rPr lang="en-US" sz="1600" kern="1200" dirty="0"/>
            <a:t> </a:t>
          </a:r>
          <a:r>
            <a:rPr lang="en-US" sz="1500" kern="1200" dirty="0"/>
            <a:t>(fairness of AI systems)</a:t>
          </a:r>
        </a:p>
      </dsp:txBody>
      <dsp:txXfrm>
        <a:off x="6284791" y="2115858"/>
        <a:ext cx="1380065" cy="1070649"/>
      </dsp:txXfrm>
    </dsp:sp>
    <dsp:sp modelId="{55CD432B-6C89-9348-A2BA-F31EF0F21AD4}">
      <dsp:nvSpPr>
        <dsp:cNvPr id="0" name=""/>
        <dsp:cNvSpPr/>
      </dsp:nvSpPr>
      <dsp:spPr>
        <a:xfrm>
          <a:off x="7842834" y="2471794"/>
          <a:ext cx="306696" cy="35877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2834" y="2543549"/>
        <a:ext cx="214687" cy="215267"/>
      </dsp:txXfrm>
    </dsp:sp>
    <dsp:sp modelId="{DDE803AC-5F89-AF4D-9419-CAE5E03D3E7F}">
      <dsp:nvSpPr>
        <dsp:cNvPr id="0" name=""/>
        <dsp:cNvSpPr/>
      </dsp:nvSpPr>
      <dsp:spPr>
        <a:xfrm>
          <a:off x="8276839" y="2081989"/>
          <a:ext cx="1882048" cy="1138387"/>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Mitigate</a:t>
          </a:r>
          <a:r>
            <a:rPr lang="en-US" sz="1600" kern="1200" dirty="0"/>
            <a:t> </a:t>
          </a:r>
          <a:br>
            <a:rPr lang="en-US" sz="1600" kern="1200" dirty="0"/>
          </a:br>
          <a:r>
            <a:rPr lang="en-US" sz="1500" kern="1200" dirty="0"/>
            <a:t>(the impact through adjusting interventions)</a:t>
          </a:r>
        </a:p>
      </dsp:txBody>
      <dsp:txXfrm>
        <a:off x="8310181" y="2115331"/>
        <a:ext cx="1815364" cy="1071703"/>
      </dsp:txXfrm>
    </dsp:sp>
    <dsp:sp modelId="{2B1AF83F-1014-7842-A4FD-D472ACBD6AD2}">
      <dsp:nvSpPr>
        <dsp:cNvPr id="0" name=""/>
        <dsp:cNvSpPr/>
      </dsp:nvSpPr>
      <dsp:spPr>
        <a:xfrm>
          <a:off x="10303555" y="2471794"/>
          <a:ext cx="306696" cy="358777"/>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0303555" y="2543549"/>
        <a:ext cx="214687" cy="215267"/>
      </dsp:txXfrm>
    </dsp:sp>
    <dsp:sp modelId="{809C2B85-9643-4E4D-B06D-EDC2F0C8D501}">
      <dsp:nvSpPr>
        <dsp:cNvPr id="0" name=""/>
        <dsp:cNvSpPr/>
      </dsp:nvSpPr>
      <dsp:spPr>
        <a:xfrm>
          <a:off x="10737561" y="2082549"/>
          <a:ext cx="1446683" cy="113726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Monitor &amp; Evaluate</a:t>
          </a:r>
        </a:p>
      </dsp:txBody>
      <dsp:txXfrm>
        <a:off x="10770870" y="2115858"/>
        <a:ext cx="1380065" cy="107064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12460" y="1536140"/>
          <a:ext cx="1652669" cy="2230085"/>
        </a:xfrm>
        <a:prstGeom prst="roundRect">
          <a:avLst>
            <a:gd name="adj" fmla="val 1000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00"/>
              </a:solidFill>
            </a:rPr>
            <a:t>Define</a:t>
          </a:r>
          <a:r>
            <a:rPr lang="en-US" sz="2400" kern="1200" dirty="0"/>
            <a:t> </a:t>
          </a:r>
          <a:r>
            <a:rPr lang="en-US" sz="2000" kern="1200" dirty="0"/>
            <a:t>(desired fairness or equity goals)</a:t>
          </a:r>
        </a:p>
      </dsp:txBody>
      <dsp:txXfrm>
        <a:off x="60865" y="1584545"/>
        <a:ext cx="1555859" cy="2133275"/>
      </dsp:txXfrm>
    </dsp:sp>
    <dsp:sp modelId="{87AF59AC-0A09-AC4B-AA7A-9371A00BA7B6}">
      <dsp:nvSpPr>
        <dsp:cNvPr id="0" name=""/>
        <dsp:cNvSpPr/>
      </dsp:nvSpPr>
      <dsp:spPr>
        <a:xfrm>
          <a:off x="1770694" y="2520283"/>
          <a:ext cx="223797" cy="26180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70694" y="2572643"/>
        <a:ext cx="156658" cy="157080"/>
      </dsp:txXfrm>
    </dsp:sp>
    <dsp:sp modelId="{CE661B88-75C1-B34E-9D3A-19E19ED75A0E}">
      <dsp:nvSpPr>
        <dsp:cNvPr id="0" name=""/>
        <dsp:cNvSpPr/>
      </dsp:nvSpPr>
      <dsp:spPr>
        <a:xfrm>
          <a:off x="2087388" y="1536140"/>
          <a:ext cx="1652669" cy="2230085"/>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00"/>
              </a:solidFill>
            </a:rPr>
            <a:t>Measure</a:t>
          </a:r>
          <a:r>
            <a:rPr lang="en-US" sz="2400" kern="1200" dirty="0"/>
            <a:t> and </a:t>
          </a:r>
          <a:br>
            <a:rPr lang="en-US" sz="2400" kern="1200" dirty="0"/>
          </a:br>
          <a:r>
            <a:rPr lang="en-US" sz="2400" kern="1200" dirty="0"/>
            <a:t>Detect </a:t>
          </a:r>
          <a:r>
            <a:rPr lang="en-US" sz="2000" kern="1200" dirty="0"/>
            <a:t>(bias</a:t>
          </a:r>
          <a:r>
            <a:rPr lang="en-US" sz="2400" kern="1200" dirty="0"/>
            <a:t>)</a:t>
          </a:r>
        </a:p>
      </dsp:txBody>
      <dsp:txXfrm>
        <a:off x="2135793" y="1584545"/>
        <a:ext cx="1555859" cy="2133275"/>
      </dsp:txXfrm>
    </dsp:sp>
    <dsp:sp modelId="{B03F211E-6853-0D45-A487-AA6C8F2C0B24}">
      <dsp:nvSpPr>
        <dsp:cNvPr id="0" name=""/>
        <dsp:cNvSpPr/>
      </dsp:nvSpPr>
      <dsp:spPr>
        <a:xfrm>
          <a:off x="3845622" y="2520283"/>
          <a:ext cx="223797" cy="26180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845622" y="2572643"/>
        <a:ext cx="156658" cy="157080"/>
      </dsp:txXfrm>
    </dsp:sp>
    <dsp:sp modelId="{F1B6D5C2-8027-F44E-83ED-4F033CD810F9}">
      <dsp:nvSpPr>
        <dsp:cNvPr id="0" name=""/>
        <dsp:cNvSpPr/>
      </dsp:nvSpPr>
      <dsp:spPr>
        <a:xfrm>
          <a:off x="4162317" y="1536140"/>
          <a:ext cx="1844195" cy="2230085"/>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00"/>
              </a:solidFill>
            </a:rPr>
            <a:t>Understand </a:t>
          </a:r>
          <a:r>
            <a:rPr lang="en-US" sz="2000" kern="1200" dirty="0"/>
            <a:t>(root causes of bias)</a:t>
          </a:r>
        </a:p>
      </dsp:txBody>
      <dsp:txXfrm>
        <a:off x="4216332" y="1590155"/>
        <a:ext cx="1736165" cy="2122055"/>
      </dsp:txXfrm>
    </dsp:sp>
    <dsp:sp modelId="{4D927AD8-6948-AC44-B863-A110433F2977}">
      <dsp:nvSpPr>
        <dsp:cNvPr id="0" name=""/>
        <dsp:cNvSpPr/>
      </dsp:nvSpPr>
      <dsp:spPr>
        <a:xfrm>
          <a:off x="6112077" y="2520283"/>
          <a:ext cx="223797" cy="26180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112077" y="2572643"/>
        <a:ext cx="156658" cy="157080"/>
      </dsp:txXfrm>
    </dsp:sp>
    <dsp:sp modelId="{13D8D15E-3B5F-1B48-BA99-8D19449FB702}">
      <dsp:nvSpPr>
        <dsp:cNvPr id="0" name=""/>
        <dsp:cNvSpPr/>
      </dsp:nvSpPr>
      <dsp:spPr>
        <a:xfrm>
          <a:off x="6428771" y="1536140"/>
          <a:ext cx="1652669" cy="2230085"/>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00"/>
              </a:solidFill>
            </a:rPr>
            <a:t>Improve</a:t>
          </a:r>
          <a:r>
            <a:rPr lang="en-US" sz="2400" kern="1200" dirty="0"/>
            <a:t> </a:t>
          </a:r>
          <a:r>
            <a:rPr lang="en-US" sz="2000" kern="1200" dirty="0"/>
            <a:t>(fairness of AI systems)</a:t>
          </a:r>
        </a:p>
      </dsp:txBody>
      <dsp:txXfrm>
        <a:off x="6477176" y="1584545"/>
        <a:ext cx="1555859" cy="2133275"/>
      </dsp:txXfrm>
    </dsp:sp>
    <dsp:sp modelId="{55CD432B-6C89-9348-A2BA-F31EF0F21AD4}">
      <dsp:nvSpPr>
        <dsp:cNvPr id="0" name=""/>
        <dsp:cNvSpPr/>
      </dsp:nvSpPr>
      <dsp:spPr>
        <a:xfrm>
          <a:off x="8187005" y="2520283"/>
          <a:ext cx="223797" cy="26180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187005" y="2572643"/>
        <a:ext cx="156658" cy="157080"/>
      </dsp:txXfrm>
    </dsp:sp>
    <dsp:sp modelId="{DDE803AC-5F89-AF4D-9419-CAE5E03D3E7F}">
      <dsp:nvSpPr>
        <dsp:cNvPr id="0" name=""/>
        <dsp:cNvSpPr/>
      </dsp:nvSpPr>
      <dsp:spPr>
        <a:xfrm>
          <a:off x="8503700" y="1535042"/>
          <a:ext cx="1600910" cy="2232281"/>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00"/>
              </a:solidFill>
            </a:rPr>
            <a:t>Mitigate</a:t>
          </a:r>
          <a:r>
            <a:rPr lang="en-US" sz="2400" kern="1200" dirty="0"/>
            <a:t> </a:t>
          </a:r>
          <a:br>
            <a:rPr lang="en-US" sz="2400" kern="1200" dirty="0"/>
          </a:br>
          <a:r>
            <a:rPr lang="en-US" sz="2000" kern="1200" dirty="0"/>
            <a:t>(the impact through adjusting interventions)</a:t>
          </a:r>
        </a:p>
      </dsp:txBody>
      <dsp:txXfrm>
        <a:off x="8550589" y="1581931"/>
        <a:ext cx="1507132" cy="2138503"/>
      </dsp:txXfrm>
    </dsp:sp>
    <dsp:sp modelId="{2B1AF83F-1014-7842-A4FD-D472ACBD6AD2}">
      <dsp:nvSpPr>
        <dsp:cNvPr id="0" name=""/>
        <dsp:cNvSpPr/>
      </dsp:nvSpPr>
      <dsp:spPr>
        <a:xfrm>
          <a:off x="10210176" y="2520283"/>
          <a:ext cx="223797" cy="261800"/>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0210176" y="2572643"/>
        <a:ext cx="156658" cy="157080"/>
      </dsp:txXfrm>
    </dsp:sp>
    <dsp:sp modelId="{809C2B85-9643-4E4D-B06D-EDC2F0C8D501}">
      <dsp:nvSpPr>
        <dsp:cNvPr id="0" name=""/>
        <dsp:cNvSpPr/>
      </dsp:nvSpPr>
      <dsp:spPr>
        <a:xfrm>
          <a:off x="10526870" y="1536140"/>
          <a:ext cx="1652669" cy="2230085"/>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00"/>
              </a:solidFill>
            </a:rPr>
            <a:t>Monitor &amp; Evaluate</a:t>
          </a:r>
        </a:p>
      </dsp:txBody>
      <dsp:txXfrm>
        <a:off x="10575275" y="1584545"/>
        <a:ext cx="1555859" cy="213327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7755"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Define</a:t>
          </a:r>
          <a:r>
            <a:rPr lang="en-US" sz="1600" kern="1200" dirty="0"/>
            <a:t> </a:t>
          </a:r>
          <a:r>
            <a:rPr lang="en-US" sz="1500" kern="1200" dirty="0"/>
            <a:t>(desired fairness or equity goals)</a:t>
          </a:r>
        </a:p>
      </dsp:txBody>
      <dsp:txXfrm>
        <a:off x="41064" y="2115858"/>
        <a:ext cx="1380065" cy="1070649"/>
      </dsp:txXfrm>
    </dsp:sp>
    <dsp:sp modelId="{87AF59AC-0A09-AC4B-AA7A-9371A00BA7B6}">
      <dsp:nvSpPr>
        <dsp:cNvPr id="0" name=""/>
        <dsp:cNvSpPr/>
      </dsp:nvSpPr>
      <dsp:spPr>
        <a:xfrm>
          <a:off x="1599107" y="2471794"/>
          <a:ext cx="306696" cy="35877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99107" y="2543549"/>
        <a:ext cx="214687" cy="215267"/>
      </dsp:txXfrm>
    </dsp:sp>
    <dsp:sp modelId="{CE661B88-75C1-B34E-9D3A-19E19ED75A0E}">
      <dsp:nvSpPr>
        <dsp:cNvPr id="0" name=""/>
        <dsp:cNvSpPr/>
      </dsp:nvSpPr>
      <dsp:spPr>
        <a:xfrm>
          <a:off x="2033112" y="2082549"/>
          <a:ext cx="1446683" cy="1137267"/>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Measure</a:t>
          </a:r>
          <a:r>
            <a:rPr lang="en-US" sz="1600" kern="1200" dirty="0"/>
            <a:t> and </a:t>
          </a:r>
          <a:br>
            <a:rPr lang="en-US" sz="1600" kern="1200" dirty="0"/>
          </a:br>
          <a:r>
            <a:rPr lang="en-US" sz="1600" kern="1200" dirty="0"/>
            <a:t>Detect </a:t>
          </a:r>
          <a:r>
            <a:rPr lang="en-US" sz="1500" kern="1200" dirty="0"/>
            <a:t>(bias</a:t>
          </a:r>
          <a:r>
            <a:rPr lang="en-US" sz="1600" kern="1200" dirty="0"/>
            <a:t>)</a:t>
          </a:r>
        </a:p>
      </dsp:txBody>
      <dsp:txXfrm>
        <a:off x="2066421" y="2115858"/>
        <a:ext cx="1380065" cy="1070649"/>
      </dsp:txXfrm>
    </dsp:sp>
    <dsp:sp modelId="{B03F211E-6853-0D45-A487-AA6C8F2C0B24}">
      <dsp:nvSpPr>
        <dsp:cNvPr id="0" name=""/>
        <dsp:cNvSpPr/>
      </dsp:nvSpPr>
      <dsp:spPr>
        <a:xfrm>
          <a:off x="3624464" y="2471794"/>
          <a:ext cx="306696" cy="35877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624464" y="2543549"/>
        <a:ext cx="214687" cy="215267"/>
      </dsp:txXfrm>
    </dsp:sp>
    <dsp:sp modelId="{F1B6D5C2-8027-F44E-83ED-4F033CD810F9}">
      <dsp:nvSpPr>
        <dsp:cNvPr id="0" name=""/>
        <dsp:cNvSpPr/>
      </dsp:nvSpPr>
      <dsp:spPr>
        <a:xfrm>
          <a:off x="4058469" y="2082549"/>
          <a:ext cx="1614339"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Understand </a:t>
          </a:r>
          <a:r>
            <a:rPr lang="en-US" sz="1500" kern="1200" dirty="0"/>
            <a:t>(root causes of bias)</a:t>
          </a:r>
        </a:p>
      </dsp:txBody>
      <dsp:txXfrm>
        <a:off x="4091778" y="2115858"/>
        <a:ext cx="1547721" cy="1070649"/>
      </dsp:txXfrm>
    </dsp:sp>
    <dsp:sp modelId="{4D927AD8-6948-AC44-B863-A110433F2977}">
      <dsp:nvSpPr>
        <dsp:cNvPr id="0" name=""/>
        <dsp:cNvSpPr/>
      </dsp:nvSpPr>
      <dsp:spPr>
        <a:xfrm>
          <a:off x="5817477" y="2471794"/>
          <a:ext cx="306696" cy="35877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17477" y="2543549"/>
        <a:ext cx="214687" cy="215267"/>
      </dsp:txXfrm>
    </dsp:sp>
    <dsp:sp modelId="{13D8D15E-3B5F-1B48-BA99-8D19449FB702}">
      <dsp:nvSpPr>
        <dsp:cNvPr id="0" name=""/>
        <dsp:cNvSpPr/>
      </dsp:nvSpPr>
      <dsp:spPr>
        <a:xfrm>
          <a:off x="6251482"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Improve</a:t>
          </a:r>
          <a:r>
            <a:rPr lang="en-US" sz="1600" kern="1200" dirty="0"/>
            <a:t> </a:t>
          </a:r>
          <a:r>
            <a:rPr lang="en-US" sz="1500" kern="1200" dirty="0"/>
            <a:t>(fairness of AI systems)</a:t>
          </a:r>
        </a:p>
      </dsp:txBody>
      <dsp:txXfrm>
        <a:off x="6284791" y="2115858"/>
        <a:ext cx="1380065" cy="1070649"/>
      </dsp:txXfrm>
    </dsp:sp>
    <dsp:sp modelId="{55CD432B-6C89-9348-A2BA-F31EF0F21AD4}">
      <dsp:nvSpPr>
        <dsp:cNvPr id="0" name=""/>
        <dsp:cNvSpPr/>
      </dsp:nvSpPr>
      <dsp:spPr>
        <a:xfrm>
          <a:off x="7842834" y="2471794"/>
          <a:ext cx="306696" cy="35877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2834" y="2543549"/>
        <a:ext cx="214687" cy="215267"/>
      </dsp:txXfrm>
    </dsp:sp>
    <dsp:sp modelId="{DDE803AC-5F89-AF4D-9419-CAE5E03D3E7F}">
      <dsp:nvSpPr>
        <dsp:cNvPr id="0" name=""/>
        <dsp:cNvSpPr/>
      </dsp:nvSpPr>
      <dsp:spPr>
        <a:xfrm>
          <a:off x="8276839" y="2081989"/>
          <a:ext cx="1882048" cy="113838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Mitigate</a:t>
          </a:r>
          <a:r>
            <a:rPr lang="en-US" sz="1600" kern="1200" dirty="0"/>
            <a:t> </a:t>
          </a:r>
          <a:br>
            <a:rPr lang="en-US" sz="1600" kern="1200" dirty="0"/>
          </a:br>
          <a:r>
            <a:rPr lang="en-US" sz="1500" kern="1200" dirty="0"/>
            <a:t>(the impact through adjusting interventions)</a:t>
          </a:r>
        </a:p>
      </dsp:txBody>
      <dsp:txXfrm>
        <a:off x="8310181" y="2115331"/>
        <a:ext cx="1815364" cy="1071703"/>
      </dsp:txXfrm>
    </dsp:sp>
    <dsp:sp modelId="{2B1AF83F-1014-7842-A4FD-D472ACBD6AD2}">
      <dsp:nvSpPr>
        <dsp:cNvPr id="0" name=""/>
        <dsp:cNvSpPr/>
      </dsp:nvSpPr>
      <dsp:spPr>
        <a:xfrm>
          <a:off x="10303555" y="2471794"/>
          <a:ext cx="306696" cy="358777"/>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0303555" y="2543549"/>
        <a:ext cx="214687" cy="215267"/>
      </dsp:txXfrm>
    </dsp:sp>
    <dsp:sp modelId="{809C2B85-9643-4E4D-B06D-EDC2F0C8D501}">
      <dsp:nvSpPr>
        <dsp:cNvPr id="0" name=""/>
        <dsp:cNvSpPr/>
      </dsp:nvSpPr>
      <dsp:spPr>
        <a:xfrm>
          <a:off x="10737561"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Monitor &amp; Evaluate</a:t>
          </a:r>
        </a:p>
      </dsp:txBody>
      <dsp:txXfrm>
        <a:off x="10770870" y="2115858"/>
        <a:ext cx="1380065" cy="10706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7755"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Define</a:t>
          </a:r>
          <a:r>
            <a:rPr lang="en-US" sz="1600" kern="1200" dirty="0"/>
            <a:t> </a:t>
          </a:r>
          <a:r>
            <a:rPr lang="en-US" sz="1500" kern="1200" dirty="0"/>
            <a:t>(desired fairness or equity goals)</a:t>
          </a:r>
        </a:p>
      </dsp:txBody>
      <dsp:txXfrm>
        <a:off x="41064" y="2115858"/>
        <a:ext cx="1380065" cy="1070649"/>
      </dsp:txXfrm>
    </dsp:sp>
    <dsp:sp modelId="{87AF59AC-0A09-AC4B-AA7A-9371A00BA7B6}">
      <dsp:nvSpPr>
        <dsp:cNvPr id="0" name=""/>
        <dsp:cNvSpPr/>
      </dsp:nvSpPr>
      <dsp:spPr>
        <a:xfrm>
          <a:off x="1599107" y="2471794"/>
          <a:ext cx="306696" cy="35877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99107" y="2543549"/>
        <a:ext cx="214687" cy="215267"/>
      </dsp:txXfrm>
    </dsp:sp>
    <dsp:sp modelId="{CE661B88-75C1-B34E-9D3A-19E19ED75A0E}">
      <dsp:nvSpPr>
        <dsp:cNvPr id="0" name=""/>
        <dsp:cNvSpPr/>
      </dsp:nvSpPr>
      <dsp:spPr>
        <a:xfrm>
          <a:off x="2033112"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Measure</a:t>
          </a:r>
          <a:r>
            <a:rPr lang="en-US" sz="1600" kern="1200" dirty="0"/>
            <a:t> and </a:t>
          </a:r>
          <a:br>
            <a:rPr lang="en-US" sz="1600" kern="1200" dirty="0"/>
          </a:br>
          <a:r>
            <a:rPr lang="en-US" sz="1600" kern="1200" dirty="0"/>
            <a:t>Detect </a:t>
          </a:r>
          <a:r>
            <a:rPr lang="en-US" sz="1500" kern="1200" dirty="0"/>
            <a:t>(bias</a:t>
          </a:r>
          <a:r>
            <a:rPr lang="en-US" sz="1600" kern="1200" dirty="0"/>
            <a:t>)</a:t>
          </a:r>
        </a:p>
      </dsp:txBody>
      <dsp:txXfrm>
        <a:off x="2066421" y="2115858"/>
        <a:ext cx="1380065" cy="1070649"/>
      </dsp:txXfrm>
    </dsp:sp>
    <dsp:sp modelId="{B03F211E-6853-0D45-A487-AA6C8F2C0B24}">
      <dsp:nvSpPr>
        <dsp:cNvPr id="0" name=""/>
        <dsp:cNvSpPr/>
      </dsp:nvSpPr>
      <dsp:spPr>
        <a:xfrm>
          <a:off x="3624464" y="2471794"/>
          <a:ext cx="306696" cy="35877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624464" y="2543549"/>
        <a:ext cx="214687" cy="215267"/>
      </dsp:txXfrm>
    </dsp:sp>
    <dsp:sp modelId="{F1B6D5C2-8027-F44E-83ED-4F033CD810F9}">
      <dsp:nvSpPr>
        <dsp:cNvPr id="0" name=""/>
        <dsp:cNvSpPr/>
      </dsp:nvSpPr>
      <dsp:spPr>
        <a:xfrm>
          <a:off x="4058469" y="2082549"/>
          <a:ext cx="1614339" cy="113726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Understand </a:t>
          </a:r>
          <a:r>
            <a:rPr lang="en-US" sz="1500" kern="1200" dirty="0"/>
            <a:t>(root causes of bias)</a:t>
          </a:r>
        </a:p>
      </dsp:txBody>
      <dsp:txXfrm>
        <a:off x="4091778" y="2115858"/>
        <a:ext cx="1547721" cy="1070649"/>
      </dsp:txXfrm>
    </dsp:sp>
    <dsp:sp modelId="{4D927AD8-6948-AC44-B863-A110433F2977}">
      <dsp:nvSpPr>
        <dsp:cNvPr id="0" name=""/>
        <dsp:cNvSpPr/>
      </dsp:nvSpPr>
      <dsp:spPr>
        <a:xfrm>
          <a:off x="5817477" y="2471794"/>
          <a:ext cx="306696" cy="35877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17477" y="2543549"/>
        <a:ext cx="214687" cy="215267"/>
      </dsp:txXfrm>
    </dsp:sp>
    <dsp:sp modelId="{13D8D15E-3B5F-1B48-BA99-8D19449FB702}">
      <dsp:nvSpPr>
        <dsp:cNvPr id="0" name=""/>
        <dsp:cNvSpPr/>
      </dsp:nvSpPr>
      <dsp:spPr>
        <a:xfrm>
          <a:off x="6251482"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Improve</a:t>
          </a:r>
          <a:r>
            <a:rPr lang="en-US" sz="1600" kern="1200" dirty="0"/>
            <a:t> </a:t>
          </a:r>
          <a:r>
            <a:rPr lang="en-US" sz="1500" kern="1200" dirty="0"/>
            <a:t>(fairness of AI systems)</a:t>
          </a:r>
        </a:p>
      </dsp:txBody>
      <dsp:txXfrm>
        <a:off x="6284791" y="2115858"/>
        <a:ext cx="1380065" cy="1070649"/>
      </dsp:txXfrm>
    </dsp:sp>
    <dsp:sp modelId="{55CD432B-6C89-9348-A2BA-F31EF0F21AD4}">
      <dsp:nvSpPr>
        <dsp:cNvPr id="0" name=""/>
        <dsp:cNvSpPr/>
      </dsp:nvSpPr>
      <dsp:spPr>
        <a:xfrm>
          <a:off x="7842834" y="2471794"/>
          <a:ext cx="306696" cy="35877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2834" y="2543549"/>
        <a:ext cx="214687" cy="215267"/>
      </dsp:txXfrm>
    </dsp:sp>
    <dsp:sp modelId="{DDE803AC-5F89-AF4D-9419-CAE5E03D3E7F}">
      <dsp:nvSpPr>
        <dsp:cNvPr id="0" name=""/>
        <dsp:cNvSpPr/>
      </dsp:nvSpPr>
      <dsp:spPr>
        <a:xfrm>
          <a:off x="8276839" y="2081989"/>
          <a:ext cx="1882048" cy="113838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Mitigate</a:t>
          </a:r>
          <a:r>
            <a:rPr lang="en-US" sz="1600" kern="1200" dirty="0"/>
            <a:t> </a:t>
          </a:r>
          <a:br>
            <a:rPr lang="en-US" sz="1600" kern="1200" dirty="0"/>
          </a:br>
          <a:r>
            <a:rPr lang="en-US" sz="1500" kern="1200" dirty="0"/>
            <a:t>(the impact through adjusting interventions)</a:t>
          </a:r>
        </a:p>
      </dsp:txBody>
      <dsp:txXfrm>
        <a:off x="8310181" y="2115331"/>
        <a:ext cx="1815364" cy="1071703"/>
      </dsp:txXfrm>
    </dsp:sp>
    <dsp:sp modelId="{2B1AF83F-1014-7842-A4FD-D472ACBD6AD2}">
      <dsp:nvSpPr>
        <dsp:cNvPr id="0" name=""/>
        <dsp:cNvSpPr/>
      </dsp:nvSpPr>
      <dsp:spPr>
        <a:xfrm>
          <a:off x="10303555" y="2471794"/>
          <a:ext cx="306696" cy="358777"/>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0303555" y="2543549"/>
        <a:ext cx="214687" cy="215267"/>
      </dsp:txXfrm>
    </dsp:sp>
    <dsp:sp modelId="{809C2B85-9643-4E4D-B06D-EDC2F0C8D501}">
      <dsp:nvSpPr>
        <dsp:cNvPr id="0" name=""/>
        <dsp:cNvSpPr/>
      </dsp:nvSpPr>
      <dsp:spPr>
        <a:xfrm>
          <a:off x="10737561"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Monitor &amp; Evaluate</a:t>
          </a:r>
        </a:p>
      </dsp:txBody>
      <dsp:txXfrm>
        <a:off x="10770870" y="2115858"/>
        <a:ext cx="1380065" cy="10706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349A62-6547-A44F-ACC5-484585D5F90C}" type="datetimeFigureOut">
              <a:rPr lang="en-US" smtClean="0"/>
              <a:t>11/15/22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165F0-4C59-C648-B473-9DFE9AC7977F}" type="slidenum">
              <a:rPr lang="en-US" smtClean="0"/>
              <a:t>‹#›</a:t>
            </a:fld>
            <a:endParaRPr lang="en-US"/>
          </a:p>
        </p:txBody>
      </p:sp>
    </p:spTree>
    <p:extLst>
      <p:ext uri="{BB962C8B-B14F-4D97-AF65-F5344CB8AC3E}">
        <p14:creationId xmlns:p14="http://schemas.microsoft.com/office/powerpoint/2010/main" val="2651479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 name="Google Shape;3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9268709f74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9268709f74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0190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a:t>
            </a:r>
            <a:r>
              <a:rPr lang="en-US" baseline="30000" dirty="0"/>
              <a:t>th</a:t>
            </a:r>
            <a:r>
              <a:rPr lang="en-US" dirty="0"/>
              <a:t> Amendment often interpreted to prohibit racial classification in most cases (that is, taking race into account in state decision-making) as well as racial intentions/discriminatory purpose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9273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868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806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025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6503b3cf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6503b3cf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2754349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db7dcffd9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db7dcffd9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3362387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6503b3cf1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6503b3cf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756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6503b3cf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6503b3cf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629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6503b3cf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6503b3cf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262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5763" indent="-385763" algn="ctr"/>
            <a:r>
              <a:rPr lang="en-US" sz="1200" dirty="0"/>
              <a:t>AI/ML systems are heavily dependent on humans to determine a wide range of aspects of their design, development, and use</a:t>
            </a:r>
            <a:endParaRPr lang="en-US" sz="1200" dirty="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CBC395-CF3C-A24F-8682-006CE1DBC2D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13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db7dcffd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6db7dcffd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71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db7dcffd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db7dcffd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987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db7dcffd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db7dcffd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“Reduce Disparities” options, we targeted recall levels in proportion to underlying prevalence in the population. Could make other choices, but this has the nice property of readjusting as these prevalences change while also still distributing resources across all groups, but one could reasonably take many possible approaches.</a:t>
            </a:r>
            <a:endParaRPr/>
          </a:p>
        </p:txBody>
      </p:sp>
    </p:spTree>
    <p:extLst>
      <p:ext uri="{BB962C8B-B14F-4D97-AF65-F5344CB8AC3E}">
        <p14:creationId xmlns:p14="http://schemas.microsoft.com/office/powerpoint/2010/main" val="3016253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6503b3cf1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6503b3cf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132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6503b3cf1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6503b3cf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127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6503b3cf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6503b3cf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130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15</a:t>
            </a:fld>
            <a:endParaRPr lang="en-US"/>
          </a:p>
        </p:txBody>
      </p:sp>
    </p:spTree>
    <p:extLst>
      <p:ext uri="{BB962C8B-B14F-4D97-AF65-F5344CB8AC3E}">
        <p14:creationId xmlns:p14="http://schemas.microsoft.com/office/powerpoint/2010/main" val="3783873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16</a:t>
            </a:fld>
            <a:endParaRPr lang="en-US"/>
          </a:p>
        </p:txBody>
      </p:sp>
    </p:spTree>
    <p:extLst>
      <p:ext uri="{BB962C8B-B14F-4D97-AF65-F5344CB8AC3E}">
        <p14:creationId xmlns:p14="http://schemas.microsoft.com/office/powerpoint/2010/main" val="2884967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5b0c8fd486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1" name="Google Shape;871;g5b0c8fd486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8864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5b0c8fd48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5b0c8fd48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179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6503b3cf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76503b3cf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Unmet needs might include homelessness, unemployment, substance abuse/addiction, mental health issues, etc.</a:t>
            </a:r>
            <a:endParaRPr/>
          </a:p>
          <a:p>
            <a:pPr marL="0" lvl="0" indent="0" algn="l" rtl="0">
              <a:spcBef>
                <a:spcPts val="0"/>
              </a:spcBef>
              <a:spcAft>
                <a:spcPts val="0"/>
              </a:spcAft>
              <a:buNone/>
            </a:pPr>
            <a:r>
              <a:rPr lang="en"/>
              <a:t>Not suggesting these are only factors in crime/arrests, but believe they are important contributors</a:t>
            </a:r>
            <a:endParaRPr/>
          </a:p>
        </p:txBody>
      </p:sp>
    </p:spTree>
    <p:extLst>
      <p:ext uri="{BB962C8B-B14F-4D97-AF65-F5344CB8AC3E}">
        <p14:creationId xmlns:p14="http://schemas.microsoft.com/office/powerpoint/2010/main" val="2639815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76503b3cf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76503b3cf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4043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d4f7128003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d4f7128003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3.xml"/><Relationship Id="rId4" Type="http://schemas.openxmlformats.org/officeDocument/2006/relationships/image" Target="../media/image4.tif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C18D-4D43-4541-82CC-DD8BA5E776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90FC81-59DE-9E4D-8DDD-FDBE2B5231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7DE691-2D90-5246-AEF1-61FCC999B16D}"/>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5" name="Footer Placeholder 4">
            <a:extLst>
              <a:ext uri="{FF2B5EF4-FFF2-40B4-BE49-F238E27FC236}">
                <a16:creationId xmlns:a16="http://schemas.microsoft.com/office/drawing/2014/main" id="{EDCDC57C-084B-0141-BCAD-A0B67A06BA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74A20E-D9EB-634C-A890-E4B6B12C34F6}"/>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3414115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586B-C1E9-0C47-9929-3FBF249D2F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186542-B208-FF49-A95A-608884032A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C62AB6-A3F7-CF48-BCB0-DAF4DEF2A60C}"/>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5" name="Footer Placeholder 4">
            <a:extLst>
              <a:ext uri="{FF2B5EF4-FFF2-40B4-BE49-F238E27FC236}">
                <a16:creationId xmlns:a16="http://schemas.microsoft.com/office/drawing/2014/main" id="{FBBFD22C-49A1-524C-A6D0-F8A213D8D1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48C7B-2BB4-1145-8A49-0CBF65B9CB27}"/>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3890267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5EAC35-2FDA-9C41-8B31-39F583C20E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88AA0A-24C7-474C-BEE5-235928C2E5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F35CDF-0190-324D-BA9D-03B769A7E548}"/>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5" name="Footer Placeholder 4">
            <a:extLst>
              <a:ext uri="{FF2B5EF4-FFF2-40B4-BE49-F238E27FC236}">
                <a16:creationId xmlns:a16="http://schemas.microsoft.com/office/drawing/2014/main" id="{BCAEB2F1-BBD3-8A49-A7D8-0F9D51BF34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327C7-9D31-9D46-A72A-BD50521B9FE2}"/>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183518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76886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3"/>
        <p:cNvGrpSpPr/>
        <p:nvPr/>
      </p:nvGrpSpPr>
      <p:grpSpPr>
        <a:xfrm>
          <a:off x="0" y="0"/>
          <a:ext cx="0" cy="0"/>
          <a:chOff x="0" y="0"/>
          <a:chExt cx="0" cy="0"/>
        </a:xfrm>
      </p:grpSpPr>
      <p:sp>
        <p:nvSpPr>
          <p:cNvPr id="14" name="Google Shape;14;g6dad9273e7_0_4"/>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5" name="Google Shape;15;g6dad9273e7_0_4"/>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6dad9273e7_0_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67725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84096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2"/>
        <p:cNvGrpSpPr/>
        <p:nvPr/>
      </p:nvGrpSpPr>
      <p:grpSpPr>
        <a:xfrm>
          <a:off x="0" y="0"/>
          <a:ext cx="0" cy="0"/>
          <a:chOff x="0" y="0"/>
          <a:chExt cx="0" cy="0"/>
        </a:xfrm>
      </p:grpSpPr>
      <p:sp>
        <p:nvSpPr>
          <p:cNvPr id="23" name="Google Shape;23;g6dad9273e7_0_8"/>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4" name="Google Shape;24;g6dad9273e7_0_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01323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5"/>
        <p:cNvGrpSpPr/>
        <p:nvPr/>
      </p:nvGrpSpPr>
      <p:grpSpPr>
        <a:xfrm>
          <a:off x="0" y="0"/>
          <a:ext cx="0" cy="0"/>
          <a:chOff x="0" y="0"/>
          <a:chExt cx="0" cy="0"/>
        </a:xfrm>
      </p:grpSpPr>
      <p:sp>
        <p:nvSpPr>
          <p:cNvPr id="26" name="Google Shape;26;g6dad9273e7_0_1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7" name="Google Shape;27;g6dad9273e7_0_16"/>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8" name="Google Shape;28;g6dad9273e7_0_16"/>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6dad9273e7_0_1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22235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2"/>
        <p:cNvGrpSpPr/>
        <p:nvPr/>
      </p:nvGrpSpPr>
      <p:grpSpPr>
        <a:xfrm>
          <a:off x="0" y="0"/>
          <a:ext cx="0" cy="0"/>
          <a:chOff x="0" y="0"/>
          <a:chExt cx="0" cy="0"/>
        </a:xfrm>
      </p:grpSpPr>
      <p:sp>
        <p:nvSpPr>
          <p:cNvPr id="33" name="Google Shape;33;p34"/>
          <p:cNvSpPr txBox="1">
            <a:spLocks noGrp="1"/>
          </p:cNvSpPr>
          <p:nvPr>
            <p:ph type="body" idx="1"/>
          </p:nvPr>
        </p:nvSpPr>
        <p:spPr>
          <a:xfrm>
            <a:off x="297706" y="1353806"/>
            <a:ext cx="11666363" cy="4954647"/>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34" name="Google Shape;34;p34"/>
          <p:cNvSpPr/>
          <p:nvPr/>
        </p:nvSpPr>
        <p:spPr>
          <a:xfrm>
            <a:off x="0" y="6434064"/>
            <a:ext cx="12192000" cy="423936"/>
          </a:xfrm>
          <a:prstGeom prst="rect">
            <a:avLst/>
          </a:prstGeom>
          <a:solidFill>
            <a:schemeClr val="lt2"/>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chemeClr val="lt1"/>
                </a:solidFill>
                <a:latin typeface="Arial"/>
                <a:ea typeface="Arial"/>
                <a:cs typeface="Arial"/>
                <a:sym typeface="Arial"/>
              </a:rPr>
              <a:t>Rayid Ghani															@rayidghani				</a:t>
            </a:r>
            <a:endParaRPr sz="1867" b="0" i="0" u="none" strike="noStrike" cap="none">
              <a:solidFill>
                <a:schemeClr val="lt1"/>
              </a:solidFill>
              <a:latin typeface="Arial"/>
              <a:ea typeface="Arial"/>
              <a:cs typeface="Arial"/>
              <a:sym typeface="Arial"/>
            </a:endParaRPr>
          </a:p>
        </p:txBody>
      </p:sp>
      <p:sp>
        <p:nvSpPr>
          <p:cNvPr id="35" name="Google Shape;35;p34"/>
          <p:cNvSpPr/>
          <p:nvPr/>
        </p:nvSpPr>
        <p:spPr>
          <a:xfrm>
            <a:off x="0" y="1"/>
            <a:ext cx="12192000" cy="1206639"/>
          </a:xfrm>
          <a:prstGeom prst="rect">
            <a:avLst/>
          </a:prstGeom>
          <a:solidFill>
            <a:schemeClr val="lt2"/>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36" name="Google Shape;36;p34"/>
          <p:cNvSpPr txBox="1">
            <a:spLocks noGrp="1"/>
          </p:cNvSpPr>
          <p:nvPr>
            <p:ph type="title"/>
          </p:nvPr>
        </p:nvSpPr>
        <p:spPr>
          <a:xfrm>
            <a:off x="0" y="23412"/>
            <a:ext cx="12192000" cy="11430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solidFill>
                  <a:srgbClr val="F2F2F2"/>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Tree>
    <p:extLst>
      <p:ext uri="{BB962C8B-B14F-4D97-AF65-F5344CB8AC3E}">
        <p14:creationId xmlns:p14="http://schemas.microsoft.com/office/powerpoint/2010/main" val="12119025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85128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341489"/>
            <a:ext cx="8534400" cy="1752600"/>
          </a:xfrm>
        </p:spPr>
        <p:txBody>
          <a:bodyPr/>
          <a:lstStyle>
            <a:lvl1pPr marL="0" indent="0" algn="ctr">
              <a:buNone/>
              <a:defRPr>
                <a:solidFill>
                  <a:schemeClr val="tx1">
                    <a:lumMod val="85000"/>
                    <a:lumOff val="15000"/>
                  </a:schemeClr>
                </a:solidFill>
              </a:defRPr>
            </a:lvl1pPr>
            <a:lvl2pPr marL="342891" indent="0" algn="ctr">
              <a:buNone/>
              <a:defRPr>
                <a:solidFill>
                  <a:schemeClr val="tx1">
                    <a:tint val="75000"/>
                  </a:schemeClr>
                </a:solidFill>
              </a:defRPr>
            </a:lvl2pPr>
            <a:lvl3pPr marL="685783" indent="0" algn="ctr">
              <a:buNone/>
              <a:defRPr>
                <a:solidFill>
                  <a:schemeClr val="tx1">
                    <a:tint val="75000"/>
                  </a:schemeClr>
                </a:solidFill>
              </a:defRPr>
            </a:lvl3pPr>
            <a:lvl4pPr marL="1028674"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9" indent="0" algn="ctr">
              <a:buNone/>
              <a:defRPr>
                <a:solidFill>
                  <a:schemeClr val="tx1">
                    <a:tint val="75000"/>
                  </a:schemeClr>
                </a:solidFill>
              </a:defRPr>
            </a:lvl7pPr>
            <a:lvl8pPr marL="2400240" indent="0" algn="ctr">
              <a:buNone/>
              <a:defRPr>
                <a:solidFill>
                  <a:schemeClr val="tx1">
                    <a:tint val="75000"/>
                  </a:schemeClr>
                </a:solidFill>
              </a:defRPr>
            </a:lvl8pPr>
            <a:lvl9pPr marL="2743131" indent="0" algn="ctr">
              <a:buNone/>
              <a:defRPr>
                <a:solidFill>
                  <a:schemeClr val="tx1">
                    <a:tint val="75000"/>
                  </a:schemeClr>
                </a:solidFill>
              </a:defRPr>
            </a:lvl9pPr>
          </a:lstStyle>
          <a:p>
            <a:r>
              <a:rPr lang="en-US"/>
              <a:t>Click to edit Master subtitle style</a:t>
            </a:r>
            <a:endParaRPr lang="en-US" dirty="0"/>
          </a:p>
        </p:txBody>
      </p:sp>
      <p:pic>
        <p:nvPicPr>
          <p:cNvPr id="6" name="Picture 5">
            <a:extLst>
              <a:ext uri="{FF2B5EF4-FFF2-40B4-BE49-F238E27FC236}">
                <a16:creationId xmlns:a16="http://schemas.microsoft.com/office/drawing/2014/main" id="{47BB7521-98C0-2A40-BD39-5BCEE48B8278}"/>
              </a:ext>
            </a:extLst>
          </p:cNvPr>
          <p:cNvPicPr>
            <a:picLocks noChangeAspect="1"/>
          </p:cNvPicPr>
          <p:nvPr userDrawn="1"/>
        </p:nvPicPr>
        <p:blipFill>
          <a:blip r:embed="rId2"/>
          <a:stretch>
            <a:fillRect/>
          </a:stretch>
        </p:blipFill>
        <p:spPr>
          <a:xfrm>
            <a:off x="2951495" y="4355259"/>
            <a:ext cx="6299749" cy="563223"/>
          </a:xfrm>
          <a:prstGeom prst="rect">
            <a:avLst/>
          </a:prstGeom>
        </p:spPr>
      </p:pic>
      <p:pic>
        <p:nvPicPr>
          <p:cNvPr id="12" name="Picture 11">
            <a:extLst>
              <a:ext uri="{FF2B5EF4-FFF2-40B4-BE49-F238E27FC236}">
                <a16:creationId xmlns:a16="http://schemas.microsoft.com/office/drawing/2014/main" id="{FFA34301-7F36-2C46-AC22-AFFAC4BFF8DA}"/>
              </a:ext>
            </a:extLst>
          </p:cNvPr>
          <p:cNvPicPr>
            <a:picLocks noChangeAspect="1"/>
          </p:cNvPicPr>
          <p:nvPr userDrawn="1"/>
        </p:nvPicPr>
        <p:blipFill>
          <a:blip r:embed="rId3"/>
          <a:stretch>
            <a:fillRect/>
          </a:stretch>
        </p:blipFill>
        <p:spPr>
          <a:xfrm>
            <a:off x="3866445" y="5094089"/>
            <a:ext cx="1161689" cy="1080008"/>
          </a:xfrm>
          <a:prstGeom prst="rect">
            <a:avLst/>
          </a:prstGeom>
        </p:spPr>
      </p:pic>
      <p:pic>
        <p:nvPicPr>
          <p:cNvPr id="4" name="Picture 3">
            <a:extLst>
              <a:ext uri="{FF2B5EF4-FFF2-40B4-BE49-F238E27FC236}">
                <a16:creationId xmlns:a16="http://schemas.microsoft.com/office/drawing/2014/main" id="{5D6D9F56-A257-F14E-A0A1-58B3F5FDAB7E}"/>
              </a:ext>
            </a:extLst>
          </p:cNvPr>
          <p:cNvPicPr>
            <a:picLocks noChangeAspect="1"/>
          </p:cNvPicPr>
          <p:nvPr userDrawn="1"/>
        </p:nvPicPr>
        <p:blipFill rotWithShape="1">
          <a:blip r:embed="rId4"/>
          <a:srcRect t="32840" b="-1"/>
          <a:stretch/>
        </p:blipFill>
        <p:spPr>
          <a:xfrm>
            <a:off x="5919078" y="5266579"/>
            <a:ext cx="3237089" cy="731909"/>
          </a:xfrm>
          <a:prstGeom prst="rect">
            <a:avLst/>
          </a:prstGeom>
        </p:spPr>
      </p:pic>
    </p:spTree>
    <p:extLst>
      <p:ext uri="{BB962C8B-B14F-4D97-AF65-F5344CB8AC3E}">
        <p14:creationId xmlns:p14="http://schemas.microsoft.com/office/powerpoint/2010/main" val="27262079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706" y="1353807"/>
            <a:ext cx="11666363" cy="49546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1"/>
            <a:ext cx="12192000" cy="1069676"/>
          </a:xfrm>
          <a:solidFill>
            <a:srgbClr val="800000"/>
          </a:solidFill>
          <a:effectLst/>
        </p:spPr>
        <p:txBody>
          <a:bodyPr/>
          <a:lstStyle>
            <a:lvl1pPr>
              <a:defRPr>
                <a:solidFill>
                  <a:schemeClr val="bg1">
                    <a:lumMod val="9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4156541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74FB0-5BD3-244E-ABE8-24760966D3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64EC1E-FC22-F347-8A28-4C04EF2DA9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0D408-71E7-E943-9022-219E46CC5C8B}"/>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5" name="Footer Placeholder 4">
            <a:extLst>
              <a:ext uri="{FF2B5EF4-FFF2-40B4-BE49-F238E27FC236}">
                <a16:creationId xmlns:a16="http://schemas.microsoft.com/office/drawing/2014/main" id="{96104B70-3ACD-1842-AF3A-DCDB2BAF28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C794B-5BB8-3340-AE42-59DDAC5E9522}"/>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686309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85250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
        <p:nvSpPr>
          <p:cNvPr id="39" name="Google Shape;39;p6"/>
          <p:cNvSpPr txBox="1">
            <a:spLocks noGrp="1"/>
          </p:cNvSpPr>
          <p:nvPr>
            <p:ph type="dt" idx="10"/>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ftr" idx="11"/>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sldNum" idx="12"/>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dk1"/>
                </a:solidFill>
                <a:latin typeface="Calibri"/>
                <a:ea typeface="Calibri"/>
                <a:cs typeface="Calibri"/>
                <a:sym typeface="Calibri"/>
              </a:defRPr>
            </a:lvl1pPr>
            <a:lvl2pPr marL="0" marR="0" lvl="1" indent="0" algn="l" rtl="0">
              <a:spcBef>
                <a:spcPts val="0"/>
              </a:spcBef>
              <a:spcAft>
                <a:spcPts val="0"/>
              </a:spcAft>
              <a:buNone/>
              <a:defRPr sz="2400">
                <a:solidFill>
                  <a:schemeClr val="dk1"/>
                </a:solidFill>
                <a:latin typeface="Calibri"/>
                <a:ea typeface="Calibri"/>
                <a:cs typeface="Calibri"/>
                <a:sym typeface="Calibri"/>
              </a:defRPr>
            </a:lvl2pPr>
            <a:lvl3pPr marL="0" marR="0" lvl="2" indent="0" algn="l" rtl="0">
              <a:spcBef>
                <a:spcPts val="0"/>
              </a:spcBef>
              <a:spcAft>
                <a:spcPts val="0"/>
              </a:spcAft>
              <a:buNone/>
              <a:defRPr sz="2400">
                <a:solidFill>
                  <a:schemeClr val="dk1"/>
                </a:solidFill>
                <a:latin typeface="Calibri"/>
                <a:ea typeface="Calibri"/>
                <a:cs typeface="Calibri"/>
                <a:sym typeface="Calibri"/>
              </a:defRPr>
            </a:lvl3pPr>
            <a:lvl4pPr marL="0" marR="0" lvl="3" indent="0" algn="l" rtl="0">
              <a:spcBef>
                <a:spcPts val="0"/>
              </a:spcBef>
              <a:spcAft>
                <a:spcPts val="0"/>
              </a:spcAft>
              <a:buNone/>
              <a:defRPr sz="2400">
                <a:solidFill>
                  <a:schemeClr val="dk1"/>
                </a:solidFill>
                <a:latin typeface="Calibri"/>
                <a:ea typeface="Calibri"/>
                <a:cs typeface="Calibri"/>
                <a:sym typeface="Calibri"/>
              </a:defRPr>
            </a:lvl4pPr>
            <a:lvl5pPr marL="0" marR="0" lvl="4" indent="0" algn="l" rtl="0">
              <a:spcBef>
                <a:spcPts val="0"/>
              </a:spcBef>
              <a:spcAft>
                <a:spcPts val="0"/>
              </a:spcAft>
              <a:buNone/>
              <a:defRPr sz="2400">
                <a:solidFill>
                  <a:schemeClr val="dk1"/>
                </a:solidFill>
                <a:latin typeface="Calibri"/>
                <a:ea typeface="Calibri"/>
                <a:cs typeface="Calibri"/>
                <a:sym typeface="Calibri"/>
              </a:defRPr>
            </a:lvl5pPr>
            <a:lvl6pPr marL="0" marR="0" lvl="5" indent="0" algn="l" rtl="0">
              <a:spcBef>
                <a:spcPts val="0"/>
              </a:spcBef>
              <a:spcAft>
                <a:spcPts val="0"/>
              </a:spcAft>
              <a:buNone/>
              <a:defRPr sz="2400">
                <a:solidFill>
                  <a:schemeClr val="dk1"/>
                </a:solidFill>
                <a:latin typeface="Calibri"/>
                <a:ea typeface="Calibri"/>
                <a:cs typeface="Calibri"/>
                <a:sym typeface="Calibri"/>
              </a:defRPr>
            </a:lvl6pPr>
            <a:lvl7pPr marL="0" marR="0" lvl="6" indent="0" algn="l" rtl="0">
              <a:spcBef>
                <a:spcPts val="0"/>
              </a:spcBef>
              <a:spcAft>
                <a:spcPts val="0"/>
              </a:spcAft>
              <a:buNone/>
              <a:defRPr sz="2400">
                <a:solidFill>
                  <a:schemeClr val="dk1"/>
                </a:solidFill>
                <a:latin typeface="Calibri"/>
                <a:ea typeface="Calibri"/>
                <a:cs typeface="Calibri"/>
                <a:sym typeface="Calibri"/>
              </a:defRPr>
            </a:lvl7pPr>
            <a:lvl8pPr marL="0" marR="0" lvl="7" indent="0" algn="l" rtl="0">
              <a:spcBef>
                <a:spcPts val="0"/>
              </a:spcBef>
              <a:spcAft>
                <a:spcPts val="0"/>
              </a:spcAft>
              <a:buNone/>
              <a:defRPr sz="2400">
                <a:solidFill>
                  <a:schemeClr val="dk1"/>
                </a:solidFill>
                <a:latin typeface="Calibri"/>
                <a:ea typeface="Calibri"/>
                <a:cs typeface="Calibri"/>
                <a:sym typeface="Calibri"/>
              </a:defRPr>
            </a:lvl8pPr>
            <a:lvl9pPr marL="0" marR="0" lvl="8" indent="0" algn="l" rtl="0">
              <a:spcBef>
                <a:spcPts val="0"/>
              </a:spcBef>
              <a:spcAft>
                <a:spcPts val="0"/>
              </a:spcAft>
              <a:buNone/>
              <a:defRPr sz="2400">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
        <p:nvSpPr>
          <p:cNvPr id="42" name="Google Shape;42;p6"/>
          <p:cNvSpPr/>
          <p:nvPr/>
        </p:nvSpPr>
        <p:spPr>
          <a:xfrm>
            <a:off x="0" y="6450221"/>
            <a:ext cx="12192000" cy="407600"/>
          </a:xfrm>
          <a:prstGeom prst="rect">
            <a:avLst/>
          </a:prstGeom>
          <a:solidFill>
            <a:srgbClr val="800000"/>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43" name="Google Shape;43;p6"/>
          <p:cNvSpPr txBox="1"/>
          <p:nvPr/>
        </p:nvSpPr>
        <p:spPr>
          <a:xfrm>
            <a:off x="210609" y="6459633"/>
            <a:ext cx="4606000" cy="369200"/>
          </a:xfrm>
          <a:prstGeom prst="rect">
            <a:avLst/>
          </a:prstGeom>
          <a:noFill/>
          <a:ln>
            <a:noFill/>
          </a:ln>
        </p:spPr>
        <p:txBody>
          <a:bodyPr spcFirstLastPara="1" wrap="square" lIns="121900" tIns="60933" rIns="121900" bIns="60933" anchor="t" anchorCtr="0">
            <a:noAutofit/>
          </a:bodyPr>
          <a:lstStyle/>
          <a:p>
            <a:pPr marL="0" marR="0" lvl="0" indent="0" algn="l" rtl="0">
              <a:spcBef>
                <a:spcPts val="0"/>
              </a:spcBef>
              <a:spcAft>
                <a:spcPts val="0"/>
              </a:spcAft>
              <a:buNone/>
            </a:pPr>
            <a:r>
              <a:rPr lang="en" sz="1600">
                <a:solidFill>
                  <a:schemeClr val="lt1"/>
                </a:solidFill>
              </a:rPr>
              <a:t>Kit Rodolfa</a:t>
            </a:r>
            <a:r>
              <a:rPr lang="en" sz="1600" b="0" i="0" u="none" strike="noStrike" cap="none">
                <a:solidFill>
                  <a:schemeClr val="lt1"/>
                </a:solidFill>
                <a:latin typeface="Arial"/>
                <a:ea typeface="Arial"/>
                <a:cs typeface="Arial"/>
                <a:sym typeface="Arial"/>
              </a:rPr>
              <a:t>  | </a:t>
            </a:r>
            <a:r>
              <a:rPr lang="en" sz="1600">
                <a:solidFill>
                  <a:schemeClr val="lt1"/>
                </a:solidFill>
              </a:rPr>
              <a:t>krodolfa@cmu.edu</a:t>
            </a:r>
            <a:endParaRPr sz="1600" b="0">
              <a:solidFill>
                <a:schemeClr val="lt1"/>
              </a:solidFill>
              <a:latin typeface="Calibri"/>
              <a:ea typeface="Calibri"/>
              <a:cs typeface="Calibri"/>
              <a:sym typeface="Calibri"/>
            </a:endParaRPr>
          </a:p>
        </p:txBody>
      </p:sp>
      <p:pic>
        <p:nvPicPr>
          <p:cNvPr id="44" name="Google Shape;44;p6"/>
          <p:cNvPicPr preferRelativeResize="0"/>
          <p:nvPr/>
        </p:nvPicPr>
        <p:blipFill rotWithShape="1">
          <a:blip r:embed="rId2">
            <a:alphaModFix/>
          </a:blip>
          <a:srcRect/>
          <a:stretch/>
        </p:blipFill>
        <p:spPr>
          <a:xfrm>
            <a:off x="8632176" y="6510528"/>
            <a:ext cx="3451669" cy="308593"/>
          </a:xfrm>
          <a:prstGeom prst="rect">
            <a:avLst/>
          </a:prstGeom>
          <a:noFill/>
          <a:ln>
            <a:noFill/>
          </a:ln>
        </p:spPr>
      </p:pic>
    </p:spTree>
    <p:extLst>
      <p:ext uri="{BB962C8B-B14F-4D97-AF65-F5344CB8AC3E}">
        <p14:creationId xmlns:p14="http://schemas.microsoft.com/office/powerpoint/2010/main" val="18614844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7D4411-737E-C541-B4C4-6D57C5CC3460}"/>
              </a:ext>
            </a:extLst>
          </p:cNvPr>
          <p:cNvSpPr/>
          <p:nvPr userDrawn="1"/>
        </p:nvSpPr>
        <p:spPr>
          <a:xfrm>
            <a:off x="0" y="6519445"/>
            <a:ext cx="12192000" cy="338555"/>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C15BB04C-E7FB-0646-9DDE-F53072130CA6}"/>
              </a:ext>
            </a:extLst>
          </p:cNvPr>
          <p:cNvSpPr txBox="1"/>
          <p:nvPr userDrawn="1"/>
        </p:nvSpPr>
        <p:spPr>
          <a:xfrm>
            <a:off x="210588" y="6533191"/>
            <a:ext cx="2779905" cy="307777"/>
          </a:xfrm>
          <a:prstGeom prst="rect">
            <a:avLst/>
          </a:prstGeom>
          <a:noFill/>
        </p:spPr>
        <p:txBody>
          <a:bodyPr wrap="square" rtlCol="0">
            <a:spAutoFit/>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Arial"/>
                <a:ea typeface="ＭＳ Ｐゴシック" charset="0"/>
                <a:cs typeface="Arial"/>
              </a:rPr>
              <a:t>Rayid</a:t>
            </a:r>
            <a:r>
              <a:rPr kumimoji="0" lang="en-US" sz="1400" b="0" i="0" u="none" strike="noStrike" kern="1200" cap="none" spc="0" normalizeH="0" baseline="0" noProof="0" dirty="0">
                <a:ln>
                  <a:noFill/>
                </a:ln>
                <a:solidFill>
                  <a:prstClr val="white"/>
                </a:solidFill>
                <a:effectLst/>
                <a:uLnTx/>
                <a:uFillTx/>
                <a:latin typeface="Arial"/>
                <a:ea typeface="ＭＳ Ｐゴシック" charset="0"/>
                <a:cs typeface="Arial"/>
              </a:rPr>
              <a:t> Ghani  |  @</a:t>
            </a:r>
            <a:r>
              <a:rPr kumimoji="0" lang="en-US" sz="1400" b="0" i="0" u="none" strike="noStrike" kern="1200" cap="none" spc="0" normalizeH="0" baseline="0" noProof="0" dirty="0" err="1">
                <a:ln>
                  <a:noFill/>
                </a:ln>
                <a:solidFill>
                  <a:prstClr val="white"/>
                </a:solidFill>
                <a:effectLst/>
                <a:uLnTx/>
                <a:uFillTx/>
                <a:latin typeface="Arial"/>
                <a:ea typeface="ＭＳ Ｐゴシック" charset="0"/>
                <a:cs typeface="Arial"/>
              </a:rPr>
              <a:t>rayidghani</a:t>
            </a:r>
            <a:endParaRPr kumimoji="0" lang="en-US" sz="1400" b="0" i="0" u="none" strike="noStrike" kern="1200" cap="none" spc="0" normalizeH="0" baseline="0" noProof="0" dirty="0">
              <a:ln>
                <a:noFill/>
              </a:ln>
              <a:solidFill>
                <a:prstClr val="white"/>
              </a:solidFill>
              <a:effectLst/>
              <a:uLnTx/>
              <a:uFillTx/>
              <a:latin typeface="Calibri" charset="0"/>
              <a:ea typeface="ＭＳ Ｐゴシック" charset="0"/>
            </a:endParaRPr>
          </a:p>
        </p:txBody>
      </p:sp>
      <p:pic>
        <p:nvPicPr>
          <p:cNvPr id="5" name="Picture 4">
            <a:extLst>
              <a:ext uri="{FF2B5EF4-FFF2-40B4-BE49-F238E27FC236}">
                <a16:creationId xmlns:a16="http://schemas.microsoft.com/office/drawing/2014/main" id="{75E247F2-E124-D640-B103-0B5ED2CEA829}"/>
              </a:ext>
            </a:extLst>
          </p:cNvPr>
          <p:cNvPicPr>
            <a:picLocks noChangeAspect="1"/>
          </p:cNvPicPr>
          <p:nvPr userDrawn="1"/>
        </p:nvPicPr>
        <p:blipFill>
          <a:blip r:embed="rId2"/>
          <a:stretch>
            <a:fillRect/>
          </a:stretch>
        </p:blipFill>
        <p:spPr>
          <a:xfrm>
            <a:off x="9396248" y="6578839"/>
            <a:ext cx="2687597" cy="240283"/>
          </a:xfrm>
          <a:prstGeom prst="rect">
            <a:avLst/>
          </a:prstGeom>
        </p:spPr>
      </p:pic>
    </p:spTree>
    <p:extLst>
      <p:ext uri="{BB962C8B-B14F-4D97-AF65-F5344CB8AC3E}">
        <p14:creationId xmlns:p14="http://schemas.microsoft.com/office/powerpoint/2010/main" val="2905612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90235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DE52D-FB22-6D4A-B178-CE36CD5D0E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AD49F2-75A4-2848-8183-FC7C76EF19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378543-2864-5949-BB6D-96CD87A891B9}"/>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5" name="Footer Placeholder 4">
            <a:extLst>
              <a:ext uri="{FF2B5EF4-FFF2-40B4-BE49-F238E27FC236}">
                <a16:creationId xmlns:a16="http://schemas.microsoft.com/office/drawing/2014/main" id="{6988C8A0-F6E0-2E41-8C27-CE15A8F82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F57D01-229C-6841-80C6-A58C7B24B638}"/>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443813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918A7-847B-0F4F-ADA3-52CA15A818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6E2316-6FA0-AF43-810A-7BEDFD05A4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9F8C73-07C8-B848-9255-FDA1E3F320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1D18ED-D0FB-8A44-8CE1-B5C0D1505C88}"/>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6" name="Footer Placeholder 5">
            <a:extLst>
              <a:ext uri="{FF2B5EF4-FFF2-40B4-BE49-F238E27FC236}">
                <a16:creationId xmlns:a16="http://schemas.microsoft.com/office/drawing/2014/main" id="{88498D86-F3AA-0C41-8FBB-19B8A633EF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557199-B0A2-694B-935A-1F9F512C9689}"/>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96395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F578-E383-4145-BEEE-F766E65B06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E3091A-7E78-5745-96A8-6380AF704C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418280-4187-DF48-B64B-0CBA1712F3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BAB5F9-C182-A04F-8AF0-20CBB70E1C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9ED7B-3000-2247-AC27-125AB7E4F1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F4C4AE-54E2-704C-86AF-20FA94FAF93E}"/>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8" name="Footer Placeholder 7">
            <a:extLst>
              <a:ext uri="{FF2B5EF4-FFF2-40B4-BE49-F238E27FC236}">
                <a16:creationId xmlns:a16="http://schemas.microsoft.com/office/drawing/2014/main" id="{5C466588-40AF-EC4F-8CCE-AE000AC6CF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CB0F28-8704-2E43-A619-5E6959586DAB}"/>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3597806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3BA3-42CF-1E4A-86C9-E8B51405F7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553A09-F40A-0C41-8324-81B265461952}"/>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4" name="Footer Placeholder 3">
            <a:extLst>
              <a:ext uri="{FF2B5EF4-FFF2-40B4-BE49-F238E27FC236}">
                <a16:creationId xmlns:a16="http://schemas.microsoft.com/office/drawing/2014/main" id="{BC79930A-2ADD-CC49-8B93-C92B7DF2E8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1CCDC5-DDDB-0D4A-807F-5DFA2CE74E9C}"/>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1253309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5442A-6186-0046-9476-D86B01A3F663}"/>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3" name="Footer Placeholder 2">
            <a:extLst>
              <a:ext uri="{FF2B5EF4-FFF2-40B4-BE49-F238E27FC236}">
                <a16:creationId xmlns:a16="http://schemas.microsoft.com/office/drawing/2014/main" id="{50534459-08FA-314E-A932-30F91C922D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DBD486-5C8A-344F-A112-CC4C13C7B057}"/>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1893420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64EA-8D02-934E-90A7-17ED2A41D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C67FEF-B806-5F42-8916-C3061A2F4B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B1EB46-708C-CD49-8746-174D0F0190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6417C3-85CF-9A48-B156-087C4867E5D1}"/>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6" name="Footer Placeholder 5">
            <a:extLst>
              <a:ext uri="{FF2B5EF4-FFF2-40B4-BE49-F238E27FC236}">
                <a16:creationId xmlns:a16="http://schemas.microsoft.com/office/drawing/2014/main" id="{09B5FA8A-D5D0-1E4F-8B21-002CFAEFF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46FBE1-870B-4B47-AC91-43AD828A958A}"/>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961373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C294-49DA-954C-9E27-93DB2DBA8A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F2691B-4620-D74B-8F37-CDD5B14E57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CC14DF-0B82-A94C-841D-E05C5914E5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565228-02C3-E24C-B49A-9F068C1ADE12}"/>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6" name="Footer Placeholder 5">
            <a:extLst>
              <a:ext uri="{FF2B5EF4-FFF2-40B4-BE49-F238E27FC236}">
                <a16:creationId xmlns:a16="http://schemas.microsoft.com/office/drawing/2014/main" id="{9734CB0A-9C03-F149-A9D3-F59E76D46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F501B-4194-8E4D-842F-2B2907C1A427}"/>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913171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20.xml"/><Relationship Id="rId7"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569B15-09D5-0642-8D49-E2E59B5A05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F278B-DC28-1E45-9341-7C0704FAD8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EA9CB3-0ED7-5E4B-A594-01BB6BC02B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F2071C-090D-C444-A84A-54195789C19F}" type="datetimeFigureOut">
              <a:rPr lang="en-US" smtClean="0"/>
              <a:t>11/15/22</a:t>
            </a:fld>
            <a:endParaRPr lang="en-US"/>
          </a:p>
        </p:txBody>
      </p:sp>
      <p:sp>
        <p:nvSpPr>
          <p:cNvPr id="5" name="Footer Placeholder 4">
            <a:extLst>
              <a:ext uri="{FF2B5EF4-FFF2-40B4-BE49-F238E27FC236}">
                <a16:creationId xmlns:a16="http://schemas.microsoft.com/office/drawing/2014/main" id="{204AFA5C-98D2-6F46-A3A4-5D76CAA209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FB6F41-C276-1E40-99CB-A89A6E7FBA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DAC2E8-92E8-C641-B626-51797247133C}" type="slidenum">
              <a:rPr lang="en-US" smtClean="0"/>
              <a:t>‹#›</a:t>
            </a:fld>
            <a:endParaRPr lang="en-US"/>
          </a:p>
        </p:txBody>
      </p:sp>
    </p:spTree>
    <p:extLst>
      <p:ext uri="{BB962C8B-B14F-4D97-AF65-F5344CB8AC3E}">
        <p14:creationId xmlns:p14="http://schemas.microsoft.com/office/powerpoint/2010/main" val="1681635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g6dad9273e7_0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g6dad9273e7_0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2" name="Google Shape;12;g6dad9273e7_0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47171384"/>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9"/>
            <a:ext cx="109728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DA521D5A-4AF5-A545-A4B2-D7E04BFEBC34}"/>
              </a:ext>
            </a:extLst>
          </p:cNvPr>
          <p:cNvSpPr/>
          <p:nvPr userDrawn="1"/>
        </p:nvSpPr>
        <p:spPr>
          <a:xfrm>
            <a:off x="0" y="6450222"/>
            <a:ext cx="12192000" cy="407777"/>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a:extLst>
              <a:ext uri="{FF2B5EF4-FFF2-40B4-BE49-F238E27FC236}">
                <a16:creationId xmlns:a16="http://schemas.microsoft.com/office/drawing/2014/main" id="{09B158FC-C48E-1C49-B517-49F0EF74BDE8}"/>
              </a:ext>
            </a:extLst>
          </p:cNvPr>
          <p:cNvSpPr txBox="1"/>
          <p:nvPr userDrawn="1"/>
        </p:nvSpPr>
        <p:spPr>
          <a:xfrm>
            <a:off x="210586" y="6459621"/>
            <a:ext cx="2779905" cy="338554"/>
          </a:xfrm>
          <a:prstGeom prst="rect">
            <a:avLst/>
          </a:prstGeom>
          <a:noFill/>
        </p:spPr>
        <p:txBody>
          <a:bodyPr wrap="square" rtlCol="0">
            <a:spAutoFit/>
          </a:bodyPr>
          <a:lstStyle/>
          <a:p>
            <a:r>
              <a:rPr lang="en-US" sz="1600" b="0" dirty="0" err="1">
                <a:solidFill>
                  <a:schemeClr val="bg1"/>
                </a:solidFill>
                <a:latin typeface="Arial"/>
                <a:cs typeface="Arial"/>
              </a:rPr>
              <a:t>Rayid</a:t>
            </a:r>
            <a:r>
              <a:rPr lang="en-US" sz="1600" b="0" dirty="0">
                <a:solidFill>
                  <a:schemeClr val="bg1"/>
                </a:solidFill>
                <a:latin typeface="Arial"/>
                <a:cs typeface="Arial"/>
              </a:rPr>
              <a:t> Ghani  |  @</a:t>
            </a:r>
            <a:r>
              <a:rPr lang="en-US" sz="1600" b="0" dirty="0" err="1">
                <a:solidFill>
                  <a:schemeClr val="bg1"/>
                </a:solidFill>
                <a:latin typeface="Arial"/>
                <a:cs typeface="Arial"/>
              </a:rPr>
              <a:t>rayidghani</a:t>
            </a:r>
            <a:endParaRPr lang="en-US" sz="1600" b="0" dirty="0">
              <a:solidFill>
                <a:schemeClr val="bg1"/>
              </a:solidFill>
            </a:endParaRPr>
          </a:p>
        </p:txBody>
      </p:sp>
      <p:pic>
        <p:nvPicPr>
          <p:cNvPr id="5" name="Picture 4">
            <a:extLst>
              <a:ext uri="{FF2B5EF4-FFF2-40B4-BE49-F238E27FC236}">
                <a16:creationId xmlns:a16="http://schemas.microsoft.com/office/drawing/2014/main" id="{A61550D4-8156-FE47-8EAC-5551DAAF66EC}"/>
              </a:ext>
            </a:extLst>
          </p:cNvPr>
          <p:cNvPicPr>
            <a:picLocks noChangeAspect="1"/>
          </p:cNvPicPr>
          <p:nvPr userDrawn="1"/>
        </p:nvPicPr>
        <p:blipFill>
          <a:blip r:embed="rId8"/>
          <a:stretch>
            <a:fillRect/>
          </a:stretch>
        </p:blipFill>
        <p:spPr>
          <a:xfrm>
            <a:off x="8632177" y="6510528"/>
            <a:ext cx="3451668" cy="308593"/>
          </a:xfrm>
          <a:prstGeom prst="rect">
            <a:avLst/>
          </a:prstGeom>
        </p:spPr>
      </p:pic>
    </p:spTree>
    <p:extLst>
      <p:ext uri="{BB962C8B-B14F-4D97-AF65-F5344CB8AC3E}">
        <p14:creationId xmlns:p14="http://schemas.microsoft.com/office/powerpoint/2010/main" val="2106226655"/>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Lst>
  <p:txStyles>
    <p:titleStyle>
      <a:lvl1pPr algn="ctr" defTabSz="342891" rtl="0" eaLnBrk="1" fontAlgn="base" hangingPunct="1">
        <a:spcBef>
          <a:spcPct val="0"/>
        </a:spcBef>
        <a:spcAft>
          <a:spcPct val="0"/>
        </a:spcAft>
        <a:defRPr sz="3300" kern="1200">
          <a:solidFill>
            <a:schemeClr val="tx1"/>
          </a:solidFill>
          <a:latin typeface="+mj-lt"/>
          <a:ea typeface="ＭＳ Ｐゴシック" charset="0"/>
          <a:cs typeface="ＭＳ Ｐゴシック" charset="0"/>
        </a:defRPr>
      </a:lvl1pPr>
      <a:lvl2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2pPr>
      <a:lvl3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3pPr>
      <a:lvl4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4pPr>
      <a:lvl5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5pPr>
      <a:lvl6pPr marL="342891"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83"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74"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566"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p:titleStyle>
    <p:bodyStyle>
      <a:lvl1pPr marL="257168" indent="-257168" algn="l" defTabSz="342891"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ＭＳ Ｐゴシック" charset="0"/>
        </a:defRPr>
      </a:lvl1pPr>
      <a:lvl2pPr marL="557199" indent="-214308" algn="l" defTabSz="342891" rtl="0" eaLnBrk="1" fontAlgn="base" hangingPunct="1">
        <a:spcBef>
          <a:spcPct val="20000"/>
        </a:spcBef>
        <a:spcAft>
          <a:spcPct val="0"/>
        </a:spcAft>
        <a:buFont typeface="Arial" charset="0"/>
        <a:buChar char="–"/>
        <a:defRPr sz="2100" kern="1200">
          <a:solidFill>
            <a:schemeClr val="tx1"/>
          </a:solidFill>
          <a:latin typeface="+mn-lt"/>
          <a:ea typeface="ＭＳ Ｐゴシック" charset="0"/>
          <a:cs typeface="+mn-cs"/>
        </a:defRPr>
      </a:lvl2pPr>
      <a:lvl3pPr marL="857229" indent="-171446" algn="l" defTabSz="342891" rtl="0" eaLnBrk="1" fontAlgn="base" hangingPunct="1">
        <a:spcBef>
          <a:spcPct val="20000"/>
        </a:spcBef>
        <a:spcAft>
          <a:spcPct val="0"/>
        </a:spcAft>
        <a:buFont typeface="Arial" charset="0"/>
        <a:buChar char="•"/>
        <a:defRPr sz="1800" kern="1200">
          <a:solidFill>
            <a:schemeClr val="tx1"/>
          </a:solidFill>
          <a:latin typeface="+mn-lt"/>
          <a:ea typeface="ＭＳ Ｐゴシック" charset="0"/>
          <a:cs typeface="+mn-cs"/>
        </a:defRPr>
      </a:lvl3pPr>
      <a:lvl4pPr marL="1200121" indent="-171446" algn="l" defTabSz="342891" rtl="0" eaLnBrk="1" fontAlgn="base" hangingPunct="1">
        <a:spcBef>
          <a:spcPct val="20000"/>
        </a:spcBef>
        <a:spcAft>
          <a:spcPct val="0"/>
        </a:spcAft>
        <a:buFont typeface="Arial" charset="0"/>
        <a:buChar char="–"/>
        <a:defRPr sz="1500" kern="1200">
          <a:solidFill>
            <a:schemeClr val="tx1"/>
          </a:solidFill>
          <a:latin typeface="+mn-lt"/>
          <a:ea typeface="ＭＳ Ｐゴシック" charset="0"/>
          <a:cs typeface="+mn-cs"/>
        </a:defRPr>
      </a:lvl4pPr>
      <a:lvl5pPr marL="1543012" indent="-171446" algn="l" defTabSz="342891" rtl="0" eaLnBrk="1" fontAlgn="base" hangingPunct="1">
        <a:spcBef>
          <a:spcPct val="20000"/>
        </a:spcBef>
        <a:spcAft>
          <a:spcPct val="0"/>
        </a:spcAft>
        <a:buFont typeface="Arial" charset="0"/>
        <a:buChar char="»"/>
        <a:defRPr sz="1500" kern="1200">
          <a:solidFill>
            <a:schemeClr val="tx1"/>
          </a:solidFill>
          <a:latin typeface="+mn-lt"/>
          <a:ea typeface="ＭＳ Ｐゴシック" charset="0"/>
          <a:cs typeface="+mn-cs"/>
        </a:defRPr>
      </a:lvl5pPr>
      <a:lvl6pPr marL="1885904" indent="-171446" algn="l" defTabSz="342891"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1"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1" rtl="0" eaLnBrk="1" latinLnBrk="0" hangingPunct="1">
        <a:spcBef>
          <a:spcPct val="20000"/>
        </a:spcBef>
        <a:buFont typeface="Arial"/>
        <a:buChar char="•"/>
        <a:defRPr sz="1500" kern="1200">
          <a:solidFill>
            <a:schemeClr val="tx1"/>
          </a:solidFill>
          <a:latin typeface="+mn-lt"/>
          <a:ea typeface="+mn-ea"/>
          <a:cs typeface="+mn-cs"/>
        </a:defRPr>
      </a:lvl8pPr>
      <a:lvl9pPr marL="2914578" indent="-171446" algn="l" defTabSz="3428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1" rtl="0" eaLnBrk="1" latinLnBrk="0" hangingPunct="1">
        <a:defRPr sz="1351" kern="1200">
          <a:solidFill>
            <a:schemeClr val="tx1"/>
          </a:solidFill>
          <a:latin typeface="+mn-lt"/>
          <a:ea typeface="+mn-ea"/>
          <a:cs typeface="+mn-cs"/>
        </a:defRPr>
      </a:lvl1pPr>
      <a:lvl2pPr marL="342891" algn="l" defTabSz="342891" rtl="0" eaLnBrk="1" latinLnBrk="0" hangingPunct="1">
        <a:defRPr sz="1351" kern="1200">
          <a:solidFill>
            <a:schemeClr val="tx1"/>
          </a:solidFill>
          <a:latin typeface="+mn-lt"/>
          <a:ea typeface="+mn-ea"/>
          <a:cs typeface="+mn-cs"/>
        </a:defRPr>
      </a:lvl2pPr>
      <a:lvl3pPr marL="685783" algn="l" defTabSz="342891" rtl="0" eaLnBrk="1" latinLnBrk="0" hangingPunct="1">
        <a:defRPr sz="1351" kern="1200">
          <a:solidFill>
            <a:schemeClr val="tx1"/>
          </a:solidFill>
          <a:latin typeface="+mn-lt"/>
          <a:ea typeface="+mn-ea"/>
          <a:cs typeface="+mn-cs"/>
        </a:defRPr>
      </a:lvl3pPr>
      <a:lvl4pPr marL="1028674" algn="l" defTabSz="342891" rtl="0" eaLnBrk="1" latinLnBrk="0" hangingPunct="1">
        <a:defRPr sz="1351" kern="1200">
          <a:solidFill>
            <a:schemeClr val="tx1"/>
          </a:solidFill>
          <a:latin typeface="+mn-lt"/>
          <a:ea typeface="+mn-ea"/>
          <a:cs typeface="+mn-cs"/>
        </a:defRPr>
      </a:lvl4pPr>
      <a:lvl5pPr marL="1371566" algn="l" defTabSz="342891" rtl="0" eaLnBrk="1" latinLnBrk="0" hangingPunct="1">
        <a:defRPr sz="1351" kern="1200">
          <a:solidFill>
            <a:schemeClr val="tx1"/>
          </a:solidFill>
          <a:latin typeface="+mn-lt"/>
          <a:ea typeface="+mn-ea"/>
          <a:cs typeface="+mn-cs"/>
        </a:defRPr>
      </a:lvl5pPr>
      <a:lvl6pPr marL="1714457" algn="l" defTabSz="342891" rtl="0" eaLnBrk="1" latinLnBrk="0" hangingPunct="1">
        <a:defRPr sz="1351" kern="1200">
          <a:solidFill>
            <a:schemeClr val="tx1"/>
          </a:solidFill>
          <a:latin typeface="+mn-lt"/>
          <a:ea typeface="+mn-ea"/>
          <a:cs typeface="+mn-cs"/>
        </a:defRPr>
      </a:lvl6pPr>
      <a:lvl7pPr marL="2057349" algn="l" defTabSz="342891" rtl="0" eaLnBrk="1" latinLnBrk="0" hangingPunct="1">
        <a:defRPr sz="1351" kern="1200">
          <a:solidFill>
            <a:schemeClr val="tx1"/>
          </a:solidFill>
          <a:latin typeface="+mn-lt"/>
          <a:ea typeface="+mn-ea"/>
          <a:cs typeface="+mn-cs"/>
        </a:defRPr>
      </a:lvl7pPr>
      <a:lvl8pPr marL="2400240" algn="l" defTabSz="342891" rtl="0" eaLnBrk="1" latinLnBrk="0" hangingPunct="1">
        <a:defRPr sz="1351" kern="1200">
          <a:solidFill>
            <a:schemeClr val="tx1"/>
          </a:solidFill>
          <a:latin typeface="+mn-lt"/>
          <a:ea typeface="+mn-ea"/>
          <a:cs typeface="+mn-cs"/>
        </a:defRPr>
      </a:lvl8pPr>
      <a:lvl9pPr marL="2743131" algn="l" defTabSz="342891"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9.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7.xml.rels><?xml version="1.0" encoding="UTF-8" standalone="yes"?>
<Relationships xmlns="http://schemas.openxmlformats.org/package/2006/relationships"><Relationship Id="rId3" Type="http://schemas.openxmlformats.org/officeDocument/2006/relationships/hyperlink" Target="http://datasciencepublicpolicy.org/aequitas" TargetMode="External"/><Relationship Id="rId2" Type="http://schemas.openxmlformats.org/officeDocument/2006/relationships/image" Target="../media/image16.png"/><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9.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9.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9.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24.png"/><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dssg/triage" TargetMode="External"/><Relationship Id="rId7" Type="http://schemas.openxmlformats.org/officeDocument/2006/relationships/hyperlink" Target="http://www.dssgfellowship.org/" TargetMode="External"/><Relationship Id="rId2" Type="http://schemas.openxmlformats.org/officeDocument/2006/relationships/hyperlink" Target="http://dsapp.uchicago.edu/resources/data-science-project-scoping-guide/" TargetMode="External"/><Relationship Id="rId1" Type="http://schemas.openxmlformats.org/officeDocument/2006/relationships/slideLayout" Target="../slideLayouts/slideLayout19.xml"/><Relationship Id="rId6" Type="http://schemas.openxmlformats.org/officeDocument/2006/relationships/hyperlink" Target="https://dssg.github.io/fairness_tutorial/" TargetMode="External"/><Relationship Id="rId5" Type="http://schemas.openxmlformats.org/officeDocument/2006/relationships/hyperlink" Target="http://www.github.com/dssg" TargetMode="External"/><Relationship Id="rId4" Type="http://schemas.openxmlformats.org/officeDocument/2006/relationships/hyperlink" Target="https://github.com/dssg/aequita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1"/>
          <p:cNvSpPr txBox="1"/>
          <p:nvPr/>
        </p:nvSpPr>
        <p:spPr>
          <a:xfrm>
            <a:off x="0" y="1014225"/>
            <a:ext cx="12192000" cy="2354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dirty="0">
                <a:solidFill>
                  <a:srgbClr val="000000"/>
                </a:solidFill>
                <a:latin typeface="Arial"/>
                <a:ea typeface="Arial"/>
                <a:cs typeface="Arial"/>
                <a:sym typeface="Arial"/>
              </a:rPr>
              <a:t>Fairness in ML (Overview)</a:t>
            </a:r>
          </a:p>
          <a:p>
            <a:pPr marL="0" marR="0" lvl="0" indent="0" algn="ctr" rtl="0">
              <a:lnSpc>
                <a:spcPct val="100000"/>
              </a:lnSpc>
              <a:spcBef>
                <a:spcPts val="0"/>
              </a:spcBef>
              <a:spcAft>
                <a:spcPts val="0"/>
              </a:spcAft>
              <a:buClr>
                <a:srgbClr val="000000"/>
              </a:buClr>
              <a:buSzPts val="4400"/>
              <a:buFont typeface="Arial"/>
              <a:buNone/>
            </a:pPr>
            <a:endParaRPr sz="3200" b="0" i="0" u="none" strike="noStrike" cap="none" dirty="0">
              <a:solidFill>
                <a:srgbClr val="000000"/>
              </a:solidFill>
              <a:latin typeface="Arial"/>
              <a:ea typeface="Arial"/>
              <a:cs typeface="Arial"/>
              <a:sym typeface="Arial"/>
            </a:endParaRPr>
          </a:p>
        </p:txBody>
      </p:sp>
      <p:sp>
        <p:nvSpPr>
          <p:cNvPr id="42" name="Google Shape;42;p1"/>
          <p:cNvSpPr txBox="1"/>
          <p:nvPr/>
        </p:nvSpPr>
        <p:spPr>
          <a:xfrm>
            <a:off x="0" y="3429513"/>
            <a:ext cx="12192000" cy="130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595959"/>
                </a:solidFill>
                <a:latin typeface="Arial"/>
                <a:ea typeface="Arial"/>
                <a:cs typeface="Arial"/>
                <a:sym typeface="Arial"/>
              </a:rPr>
              <a:t>Rayid Ghani and Kit Rodolfa</a:t>
            </a:r>
            <a:endParaRPr sz="2800" b="0" i="0" u="none" strike="noStrike" cap="none">
              <a:solidFill>
                <a:srgbClr val="595959"/>
              </a:solidFill>
              <a:latin typeface="Arial"/>
              <a:ea typeface="Arial"/>
              <a:cs typeface="Arial"/>
              <a:sym typeface="Arial"/>
            </a:endParaRPr>
          </a:p>
        </p:txBody>
      </p:sp>
      <p:pic>
        <p:nvPicPr>
          <p:cNvPr id="43" name="Google Shape;43;p1"/>
          <p:cNvPicPr preferRelativeResize="0"/>
          <p:nvPr/>
        </p:nvPicPr>
        <p:blipFill rotWithShape="1">
          <a:blip r:embed="rId3">
            <a:alphaModFix/>
          </a:blip>
          <a:srcRect/>
          <a:stretch/>
        </p:blipFill>
        <p:spPr>
          <a:xfrm>
            <a:off x="3499638" y="4968362"/>
            <a:ext cx="5192713" cy="18134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Rawls’s Theory of Justice</a:t>
            </a:r>
          </a:p>
        </p:txBody>
      </p:sp>
      <p:sp>
        <p:nvSpPr>
          <p:cNvPr id="6" name="Content Placeholder 1">
            <a:extLst>
              <a:ext uri="{FF2B5EF4-FFF2-40B4-BE49-F238E27FC236}">
                <a16:creationId xmlns:a16="http://schemas.microsoft.com/office/drawing/2014/main" id="{D15D198E-D367-5B47-AC41-41FCF18585CB}"/>
              </a:ext>
            </a:extLst>
          </p:cNvPr>
          <p:cNvSpPr>
            <a:spLocks noGrp="1"/>
          </p:cNvSpPr>
          <p:nvPr>
            <p:ph type="body" idx="1"/>
          </p:nvPr>
        </p:nvSpPr>
        <p:spPr>
          <a:xfrm>
            <a:off x="415600" y="1247873"/>
            <a:ext cx="11360700" cy="5234804"/>
          </a:xfrm>
        </p:spPr>
        <p:txBody>
          <a:bodyPr/>
          <a:lstStyle/>
          <a:p>
            <a:r>
              <a:rPr lang="en-US" sz="2667" dirty="0">
                <a:solidFill>
                  <a:schemeClr val="tx1"/>
                </a:solidFill>
              </a:rPr>
              <a:t>Why did we ask you to read a moral philosophy text?</a:t>
            </a:r>
          </a:p>
          <a:p>
            <a:pPr lvl="1"/>
            <a:r>
              <a:rPr lang="en-US" sz="2167" dirty="0">
                <a:solidFill>
                  <a:schemeClr val="tx1"/>
                </a:solidFill>
              </a:rPr>
              <a:t>Moral philosophy is much more about frameworks to help approach tough problems and balance competing obligations than clear-cut answers</a:t>
            </a:r>
          </a:p>
          <a:p>
            <a:pPr lvl="1"/>
            <a:r>
              <a:rPr lang="en-US" sz="2167" dirty="0">
                <a:solidFill>
                  <a:schemeClr val="tx1"/>
                </a:solidFill>
              </a:rPr>
              <a:t>Rawls is far from the only voice here and many other perspectives are well worth exploring: utilitarianism (Singer), deontology (Kant), Scanlon, Sen, etc.</a:t>
            </a:r>
          </a:p>
        </p:txBody>
      </p:sp>
    </p:spTree>
    <p:extLst>
      <p:ext uri="{BB962C8B-B14F-4D97-AF65-F5344CB8AC3E}">
        <p14:creationId xmlns:p14="http://schemas.microsoft.com/office/powerpoint/2010/main" val="2098698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Rawls’s Theory of Justice</a:t>
            </a:r>
          </a:p>
        </p:txBody>
      </p:sp>
      <p:sp>
        <p:nvSpPr>
          <p:cNvPr id="6" name="Content Placeholder 1">
            <a:extLst>
              <a:ext uri="{FF2B5EF4-FFF2-40B4-BE49-F238E27FC236}">
                <a16:creationId xmlns:a16="http://schemas.microsoft.com/office/drawing/2014/main" id="{D15D198E-D367-5B47-AC41-41FCF18585CB}"/>
              </a:ext>
            </a:extLst>
          </p:cNvPr>
          <p:cNvSpPr>
            <a:spLocks noGrp="1"/>
          </p:cNvSpPr>
          <p:nvPr>
            <p:ph type="body" idx="1"/>
          </p:nvPr>
        </p:nvSpPr>
        <p:spPr>
          <a:xfrm>
            <a:off x="6368616" y="1211778"/>
            <a:ext cx="5407684" cy="5234804"/>
          </a:xfrm>
        </p:spPr>
        <p:txBody>
          <a:bodyPr/>
          <a:lstStyle/>
          <a:p>
            <a:r>
              <a:rPr lang="en-US" sz="2667" dirty="0">
                <a:solidFill>
                  <a:schemeClr val="tx1"/>
                </a:solidFill>
              </a:rPr>
              <a:t>Make rules from the “original position” under a “veil of ignorance”</a:t>
            </a:r>
            <a:br>
              <a:rPr lang="en-US" sz="2667" dirty="0">
                <a:solidFill>
                  <a:schemeClr val="tx1"/>
                </a:solidFill>
              </a:rPr>
            </a:br>
            <a:endParaRPr lang="en-US" sz="2667" dirty="0">
              <a:solidFill>
                <a:schemeClr val="tx1"/>
              </a:solidFill>
            </a:endParaRPr>
          </a:p>
          <a:p>
            <a:r>
              <a:rPr lang="en-US" sz="2667" dirty="0">
                <a:solidFill>
                  <a:schemeClr val="tx1"/>
                </a:solidFill>
              </a:rPr>
              <a:t>Rawls’s conclusions: equality in rights/duties &amp; the difference principle</a:t>
            </a:r>
          </a:p>
          <a:p>
            <a:pPr lvl="1"/>
            <a:r>
              <a:rPr lang="en-US" sz="2167" dirty="0">
                <a:solidFill>
                  <a:schemeClr val="tx1"/>
                </a:solidFill>
              </a:rPr>
              <a:t>Maximize the position of the least-well-off in society (“maximin”)</a:t>
            </a:r>
          </a:p>
          <a:p>
            <a:endParaRPr lang="en-US" dirty="0">
              <a:solidFill>
                <a:schemeClr val="tx1"/>
              </a:solidFill>
            </a:endParaRPr>
          </a:p>
        </p:txBody>
      </p:sp>
      <p:pic>
        <p:nvPicPr>
          <p:cNvPr id="2" name="Picture 1">
            <a:extLst>
              <a:ext uri="{FF2B5EF4-FFF2-40B4-BE49-F238E27FC236}">
                <a16:creationId xmlns:a16="http://schemas.microsoft.com/office/drawing/2014/main" id="{8D3672BF-135A-234F-BBED-742701A9C3CF}"/>
              </a:ext>
            </a:extLst>
          </p:cNvPr>
          <p:cNvPicPr>
            <a:picLocks noChangeAspect="1"/>
          </p:cNvPicPr>
          <p:nvPr/>
        </p:nvPicPr>
        <p:blipFill>
          <a:blip r:embed="rId2"/>
          <a:stretch>
            <a:fillRect/>
          </a:stretch>
        </p:blipFill>
        <p:spPr>
          <a:xfrm>
            <a:off x="705851" y="1215189"/>
            <a:ext cx="4427621" cy="4427621"/>
          </a:xfrm>
          <a:prstGeom prst="rect">
            <a:avLst/>
          </a:prstGeom>
        </p:spPr>
      </p:pic>
    </p:spTree>
    <p:extLst>
      <p:ext uri="{BB962C8B-B14F-4D97-AF65-F5344CB8AC3E}">
        <p14:creationId xmlns:p14="http://schemas.microsoft.com/office/powerpoint/2010/main" val="4247984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Some questions we should be asking</a:t>
            </a:r>
          </a:p>
        </p:txBody>
      </p:sp>
    </p:spTree>
    <p:extLst>
      <p:ext uri="{BB962C8B-B14F-4D97-AF65-F5344CB8AC3E}">
        <p14:creationId xmlns:p14="http://schemas.microsoft.com/office/powerpoint/2010/main" val="4023061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Some questions we should be asking</a:t>
            </a:r>
          </a:p>
        </p:txBody>
      </p:sp>
      <p:sp>
        <p:nvSpPr>
          <p:cNvPr id="2" name="Content Placeholder 1">
            <a:extLst>
              <a:ext uri="{FF2B5EF4-FFF2-40B4-BE49-F238E27FC236}">
                <a16:creationId xmlns:a16="http://schemas.microsoft.com/office/drawing/2014/main" id="{9F4636A7-C1DF-944F-8499-68D8712CCE23}"/>
              </a:ext>
            </a:extLst>
          </p:cNvPr>
          <p:cNvSpPr>
            <a:spLocks noGrp="1"/>
          </p:cNvSpPr>
          <p:nvPr>
            <p:ph type="body" idx="1"/>
          </p:nvPr>
        </p:nvSpPr>
        <p:spPr/>
        <p:txBody>
          <a:bodyPr/>
          <a:lstStyle/>
          <a:p>
            <a:r>
              <a:rPr lang="en-US" sz="2667" dirty="0">
                <a:solidFill>
                  <a:schemeClr val="tx1"/>
                </a:solidFill>
              </a:rPr>
              <a:t>Are you using data for purposes it’s intended for? </a:t>
            </a:r>
          </a:p>
          <a:p>
            <a:r>
              <a:rPr lang="en-US" sz="2667" dirty="0">
                <a:solidFill>
                  <a:schemeClr val="tx1"/>
                </a:solidFill>
              </a:rPr>
              <a:t>How are you protecting the data?</a:t>
            </a:r>
          </a:p>
          <a:p>
            <a:r>
              <a:rPr lang="en-US" sz="2667" dirty="0">
                <a:solidFill>
                  <a:schemeClr val="tx1"/>
                </a:solidFill>
              </a:rPr>
              <a:t>Do the people who “own” the data know you’re using it?</a:t>
            </a:r>
          </a:p>
          <a:p>
            <a:r>
              <a:rPr lang="en-US" sz="2667" dirty="0">
                <a:solidFill>
                  <a:schemeClr val="tx1"/>
                </a:solidFill>
              </a:rPr>
              <a:t>Do you have their permission? How was it obtained?</a:t>
            </a:r>
          </a:p>
          <a:p>
            <a:r>
              <a:rPr lang="en-US" sz="2667" dirty="0">
                <a:solidFill>
                  <a:schemeClr val="tx1"/>
                </a:solidFill>
              </a:rPr>
              <a:t>What actions are you taking on individuals based on this data?</a:t>
            </a:r>
          </a:p>
          <a:p>
            <a:r>
              <a:rPr lang="en-US" sz="2667" dirty="0">
                <a:solidFill>
                  <a:schemeClr val="tx1"/>
                </a:solidFill>
              </a:rPr>
              <a:t>Do the people you’re targeting know why and if they’re being targeted?</a:t>
            </a:r>
          </a:p>
          <a:p>
            <a:r>
              <a:rPr lang="en-US" sz="2667" dirty="0">
                <a:solidFill>
                  <a:schemeClr val="tx1"/>
                </a:solidFill>
              </a:rPr>
              <a:t>What recourse do they have?</a:t>
            </a:r>
          </a:p>
          <a:p>
            <a:r>
              <a:rPr lang="en-US" sz="2667" dirty="0">
                <a:solidFill>
                  <a:schemeClr val="tx1"/>
                </a:solidFill>
              </a:rPr>
              <a:t>Would it make the front page of NYT if they found out what you’re doing?</a:t>
            </a:r>
          </a:p>
          <a:p>
            <a:endParaRPr lang="en-US" dirty="0">
              <a:solidFill>
                <a:schemeClr val="tx1"/>
              </a:solidFill>
            </a:endParaRPr>
          </a:p>
        </p:txBody>
      </p:sp>
    </p:spTree>
    <p:extLst>
      <p:ext uri="{BB962C8B-B14F-4D97-AF65-F5344CB8AC3E}">
        <p14:creationId xmlns:p14="http://schemas.microsoft.com/office/powerpoint/2010/main" val="2132124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07EBE3DE-0F42-EF92-E711-379F82B55B9D}"/>
              </a:ext>
            </a:extLst>
          </p:cNvPr>
          <p:cNvGraphicFramePr>
            <a:graphicFrameLocks noGrp="1" noChangeAspect="1"/>
          </p:cNvGraphicFramePr>
          <p:nvPr>
            <p:ph idx="1"/>
          </p:nvPr>
        </p:nvGraphicFramePr>
        <p:xfrm>
          <a:off x="-1965275" y="1905000"/>
          <a:ext cx="16439867"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15E11E8B-5CFD-21F1-181B-35846E4C0E0A}"/>
              </a:ext>
            </a:extLst>
          </p:cNvPr>
          <p:cNvSpPr>
            <a:spLocks noGrp="1"/>
          </p:cNvSpPr>
          <p:nvPr>
            <p:ph type="title"/>
          </p:nvPr>
        </p:nvSpPr>
        <p:spPr/>
        <p:txBody>
          <a:bodyPr/>
          <a:lstStyle/>
          <a:p>
            <a:r>
              <a:rPr lang="en-US" sz="4267" dirty="0"/>
              <a:t>(Re)thinking how we design AI systems</a:t>
            </a:r>
          </a:p>
        </p:txBody>
      </p:sp>
      <p:sp>
        <p:nvSpPr>
          <p:cNvPr id="2" name="U-Turn Arrow 1">
            <a:extLst>
              <a:ext uri="{FF2B5EF4-FFF2-40B4-BE49-F238E27FC236}">
                <a16:creationId xmlns:a16="http://schemas.microsoft.com/office/drawing/2014/main" id="{F8586DA8-3AA7-D934-77AD-A38796D02544}"/>
              </a:ext>
            </a:extLst>
          </p:cNvPr>
          <p:cNvSpPr/>
          <p:nvPr/>
        </p:nvSpPr>
        <p:spPr>
          <a:xfrm rot="10800000">
            <a:off x="1856764" y="5503178"/>
            <a:ext cx="7661945" cy="581637"/>
          </a:xfrm>
          <a:prstGeom prst="uturnArrow">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400">
              <a:solidFill>
                <a:prstClr val="black"/>
              </a:solidFill>
              <a:latin typeface="Calibri"/>
            </a:endParaRPr>
          </a:p>
        </p:txBody>
      </p:sp>
      <p:sp>
        <p:nvSpPr>
          <p:cNvPr id="4" name="Up Arrow 3">
            <a:extLst>
              <a:ext uri="{FF2B5EF4-FFF2-40B4-BE49-F238E27FC236}">
                <a16:creationId xmlns:a16="http://schemas.microsoft.com/office/drawing/2014/main" id="{47CC69DB-CCC3-22B8-4599-7FE28B570B59}"/>
              </a:ext>
            </a:extLst>
          </p:cNvPr>
          <p:cNvSpPr/>
          <p:nvPr/>
        </p:nvSpPr>
        <p:spPr>
          <a:xfrm>
            <a:off x="5687735" y="5514363"/>
            <a:ext cx="218115" cy="402672"/>
          </a:xfrm>
          <a:prstGeom prst="upArrow">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400">
              <a:solidFill>
                <a:prstClr val="white"/>
              </a:solidFill>
              <a:latin typeface="Calibri"/>
            </a:endParaRPr>
          </a:p>
        </p:txBody>
      </p:sp>
    </p:spTree>
    <p:extLst>
      <p:ext uri="{BB962C8B-B14F-4D97-AF65-F5344CB8AC3E}">
        <p14:creationId xmlns:p14="http://schemas.microsoft.com/office/powerpoint/2010/main" val="1092429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1724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extLst>
              <p:ext uri="{D42A27DB-BD31-4B8C-83A1-F6EECF244321}">
                <p14:modId xmlns:p14="http://schemas.microsoft.com/office/powerpoint/2010/main" val="4097012199"/>
              </p:ext>
            </p:extLst>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2072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6DC0D54-0B18-6E49-BE26-E4BF7A51BAF3}"/>
              </a:ext>
            </a:extLst>
          </p:cNvPr>
          <p:cNvGraphicFramePr/>
          <p:nvPr/>
        </p:nvGraphicFramePr>
        <p:xfrm>
          <a:off x="0" y="859537"/>
          <a:ext cx="12192000" cy="5302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F0199F36-82BD-C781-CC20-68279DC263F7}"/>
              </a:ext>
            </a:extLst>
          </p:cNvPr>
          <p:cNvSpPr>
            <a:spLocks noGrp="1"/>
          </p:cNvSpPr>
          <p:nvPr>
            <p:ph type="title"/>
          </p:nvPr>
        </p:nvSpPr>
        <p:spPr/>
        <p:txBody>
          <a:bodyPr/>
          <a:lstStyle/>
          <a:p>
            <a:r>
              <a:rPr lang="en-US" dirty="0">
                <a:solidFill>
                  <a:schemeClr val="bg1"/>
                </a:solidFill>
              </a:rPr>
              <a:t>The focus should not just be on making the ML model fair but rather on </a:t>
            </a:r>
            <a:r>
              <a:rPr lang="en-US" b="1" dirty="0">
                <a:solidFill>
                  <a:schemeClr val="bg1"/>
                </a:solidFill>
              </a:rPr>
              <a:t>making the overall system and outcomes fair</a:t>
            </a:r>
            <a:endParaRPr lang="en-US" dirty="0"/>
          </a:p>
        </p:txBody>
      </p:sp>
    </p:spTree>
    <p:extLst>
      <p:ext uri="{BB962C8B-B14F-4D97-AF65-F5344CB8AC3E}">
        <p14:creationId xmlns:p14="http://schemas.microsoft.com/office/powerpoint/2010/main" val="3418338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3635433015"/>
              </p:ext>
            </p:extLst>
          </p:nvPr>
        </p:nvGraphicFramePr>
        <p:xfrm>
          <a:off x="0" y="859537"/>
          <a:ext cx="12192000" cy="5302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F0199F36-82BD-C781-CC20-68279DC263F7}"/>
              </a:ext>
            </a:extLst>
          </p:cNvPr>
          <p:cNvSpPr>
            <a:spLocks noGrp="1"/>
          </p:cNvSpPr>
          <p:nvPr>
            <p:ph type="title"/>
          </p:nvPr>
        </p:nvSpPr>
        <p:spPr/>
        <p:txBody>
          <a:bodyPr/>
          <a:lstStyle/>
          <a:p>
            <a:r>
              <a:rPr lang="en-US" dirty="0">
                <a:solidFill>
                  <a:schemeClr val="bg1"/>
                </a:solidFill>
              </a:rPr>
              <a:t>The focus should not just be on making the ML model fair but rather on </a:t>
            </a:r>
            <a:r>
              <a:rPr lang="en-US" b="1" dirty="0">
                <a:solidFill>
                  <a:schemeClr val="bg1"/>
                </a:solidFill>
              </a:rPr>
              <a:t>making the overall system and outcomes fair</a:t>
            </a:r>
            <a:endParaRPr lang="en-US" dirty="0"/>
          </a:p>
        </p:txBody>
      </p:sp>
    </p:spTree>
    <p:extLst>
      <p:ext uri="{BB962C8B-B14F-4D97-AF65-F5344CB8AC3E}">
        <p14:creationId xmlns:p14="http://schemas.microsoft.com/office/powerpoint/2010/main" val="2292350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5CB3E-2BFC-CF4B-BC01-6E59BE146F2A}"/>
              </a:ext>
            </a:extLst>
          </p:cNvPr>
          <p:cNvSpPr>
            <a:spLocks noGrp="1"/>
          </p:cNvSpPr>
          <p:nvPr>
            <p:ph idx="1"/>
          </p:nvPr>
        </p:nvSpPr>
        <p:spPr/>
        <p:txBody>
          <a:bodyPr/>
          <a:lstStyle/>
          <a:p>
            <a:r>
              <a:rPr lang="en-US" sz="3200" dirty="0"/>
              <a:t>Do we allocate equal resources to every group?</a:t>
            </a:r>
          </a:p>
          <a:p>
            <a:r>
              <a:rPr lang="en-US" sz="3200" dirty="0"/>
              <a:t>Do we allocate resources proportional to need? </a:t>
            </a:r>
          </a:p>
          <a:p>
            <a:r>
              <a:rPr lang="en-US" sz="3200" dirty="0"/>
              <a:t>Do we make sure we don’t miss people with of a certain group disproportionately?</a:t>
            </a:r>
          </a:p>
          <a:p>
            <a:r>
              <a:rPr lang="en-US" sz="3200" dirty="0"/>
              <a:t>Do we make sure we don’t have disproportionate false positives from a particular group?</a:t>
            </a:r>
          </a:p>
          <a:p>
            <a:r>
              <a:rPr lang="en-US" sz="3200" dirty="0"/>
              <a:t>...</a:t>
            </a:r>
          </a:p>
        </p:txBody>
      </p:sp>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dirty="0"/>
              <a:t>Many Bias Measures: How do we select what we design for?</a:t>
            </a:r>
          </a:p>
        </p:txBody>
      </p:sp>
    </p:spTree>
    <p:extLst>
      <p:ext uri="{BB962C8B-B14F-4D97-AF65-F5344CB8AC3E}">
        <p14:creationId xmlns:p14="http://schemas.microsoft.com/office/powerpoint/2010/main" val="1529159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Reminders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buNone/>
            </a:pPr>
            <a:r>
              <a:rPr lang="en-US" b="1" dirty="0"/>
              <a:t>This week:</a:t>
            </a:r>
          </a:p>
          <a:p>
            <a:r>
              <a:rPr lang="en-US" dirty="0"/>
              <a:t>Readings for Thursday (Field Trials and Causality)</a:t>
            </a:r>
          </a:p>
          <a:p>
            <a:endParaRPr lang="en-US" dirty="0"/>
          </a:p>
          <a:p>
            <a:pPr marL="76200" indent="0">
              <a:buNone/>
            </a:pPr>
            <a:r>
              <a:rPr lang="en-US" b="1" dirty="0"/>
              <a:t>Coming up next week:</a:t>
            </a:r>
          </a:p>
          <a:p>
            <a:r>
              <a:rPr lang="en-US" dirty="0"/>
              <a:t>Module 3 Presentations – Preprocessing</a:t>
            </a:r>
          </a:p>
          <a:p>
            <a:pPr marL="76200" indent="0">
              <a:buNone/>
            </a:pPr>
            <a:endParaRPr lang="en-US" dirty="0"/>
          </a:p>
          <a:p>
            <a:endParaRPr lang="en-US" dirty="0"/>
          </a:p>
        </p:txBody>
      </p:sp>
    </p:spTree>
    <p:extLst>
      <p:ext uri="{BB962C8B-B14F-4D97-AF65-F5344CB8AC3E}">
        <p14:creationId xmlns:p14="http://schemas.microsoft.com/office/powerpoint/2010/main" val="554123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5CB3E-2BFC-CF4B-BC01-6E59BE146F2A}"/>
              </a:ext>
            </a:extLst>
          </p:cNvPr>
          <p:cNvSpPr>
            <a:spLocks noGrp="1"/>
          </p:cNvSpPr>
          <p:nvPr>
            <p:ph idx="1"/>
          </p:nvPr>
        </p:nvSpPr>
        <p:spPr/>
        <p:txBody>
          <a:bodyPr/>
          <a:lstStyle/>
          <a:p>
            <a:r>
              <a:rPr lang="en-US" sz="3200" dirty="0"/>
              <a:t>Statistical/Demographic Parity</a:t>
            </a:r>
          </a:p>
          <a:p>
            <a:r>
              <a:rPr lang="en-US" sz="3200" dirty="0"/>
              <a:t>Impact Parity</a:t>
            </a:r>
          </a:p>
          <a:p>
            <a:r>
              <a:rPr lang="en-US" sz="3200" dirty="0"/>
              <a:t>False Discovery Rate Parity</a:t>
            </a:r>
          </a:p>
          <a:p>
            <a:r>
              <a:rPr lang="en-US" sz="3200" dirty="0"/>
              <a:t>False Omission Rate Parity</a:t>
            </a:r>
          </a:p>
          <a:p>
            <a:r>
              <a:rPr lang="en-US" sz="3200" dirty="0"/>
              <a:t>False Positive Rate Parity</a:t>
            </a:r>
          </a:p>
          <a:p>
            <a:r>
              <a:rPr lang="en-US" sz="3200" dirty="0"/>
              <a:t>False Negative Rate Parity</a:t>
            </a:r>
          </a:p>
          <a:p>
            <a:r>
              <a:rPr lang="en-US" sz="3200" dirty="0"/>
              <a:t>...</a:t>
            </a:r>
          </a:p>
        </p:txBody>
      </p:sp>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dirty="0"/>
              <a:t>Many Bias Measures: How do we select what we care about?</a:t>
            </a:r>
          </a:p>
        </p:txBody>
      </p:sp>
      <p:pic>
        <p:nvPicPr>
          <p:cNvPr id="4" name="Picture 3">
            <a:extLst>
              <a:ext uri="{FF2B5EF4-FFF2-40B4-BE49-F238E27FC236}">
                <a16:creationId xmlns:a16="http://schemas.microsoft.com/office/drawing/2014/main" id="{3CCE1541-4475-290D-9763-1ECC7669720F}"/>
              </a:ext>
            </a:extLst>
          </p:cNvPr>
          <p:cNvPicPr>
            <a:picLocks noChangeAspect="1"/>
          </p:cNvPicPr>
          <p:nvPr/>
        </p:nvPicPr>
        <p:blipFill rotWithShape="1">
          <a:blip r:embed="rId2"/>
          <a:srcRect l="1409" t="5307"/>
          <a:stretch/>
        </p:blipFill>
        <p:spPr>
          <a:xfrm>
            <a:off x="5112326" y="2263853"/>
            <a:ext cx="7107383" cy="2606898"/>
          </a:xfrm>
          <a:prstGeom prst="rect">
            <a:avLst/>
          </a:prstGeom>
        </p:spPr>
      </p:pic>
    </p:spTree>
    <p:extLst>
      <p:ext uri="{BB962C8B-B14F-4D97-AF65-F5344CB8AC3E}">
        <p14:creationId xmlns:p14="http://schemas.microsoft.com/office/powerpoint/2010/main" val="1989082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Why do we have to choose?</a:t>
            </a:r>
          </a:p>
        </p:txBody>
      </p:sp>
      <p:pic>
        <p:nvPicPr>
          <p:cNvPr id="4" name="Picture 3">
            <a:extLst>
              <a:ext uri="{FF2B5EF4-FFF2-40B4-BE49-F238E27FC236}">
                <a16:creationId xmlns:a16="http://schemas.microsoft.com/office/drawing/2014/main" id="{BB40C1A7-6096-A447-ACCD-9B0C66256C81}"/>
              </a:ext>
            </a:extLst>
          </p:cNvPr>
          <p:cNvPicPr>
            <a:picLocks noChangeAspect="1"/>
          </p:cNvPicPr>
          <p:nvPr/>
        </p:nvPicPr>
        <p:blipFill>
          <a:blip r:embed="rId2"/>
          <a:stretch>
            <a:fillRect/>
          </a:stretch>
        </p:blipFill>
        <p:spPr>
          <a:xfrm>
            <a:off x="2031950" y="1201821"/>
            <a:ext cx="8128000" cy="5080000"/>
          </a:xfrm>
          <a:prstGeom prst="rect">
            <a:avLst/>
          </a:prstGeom>
        </p:spPr>
      </p:pic>
    </p:spTree>
    <p:extLst>
      <p:ext uri="{BB962C8B-B14F-4D97-AF65-F5344CB8AC3E}">
        <p14:creationId xmlns:p14="http://schemas.microsoft.com/office/powerpoint/2010/main" val="1193317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2" name="Picture 1">
            <a:extLst>
              <a:ext uri="{FF2B5EF4-FFF2-40B4-BE49-F238E27FC236}">
                <a16:creationId xmlns:a16="http://schemas.microsoft.com/office/drawing/2014/main" id="{671EB728-84BA-6E4C-A462-4697E6834534}"/>
              </a:ext>
            </a:extLst>
          </p:cNvPr>
          <p:cNvPicPr>
            <a:picLocks noChangeAspect="1"/>
          </p:cNvPicPr>
          <p:nvPr/>
        </p:nvPicPr>
        <p:blipFill>
          <a:blip r:embed="rId2"/>
          <a:stretch>
            <a:fillRect/>
          </a:stretch>
        </p:blipFill>
        <p:spPr>
          <a:xfrm>
            <a:off x="2089459" y="1073199"/>
            <a:ext cx="8013082" cy="5613685"/>
          </a:xfrm>
          <a:prstGeom prst="rect">
            <a:avLst/>
          </a:prstGeom>
        </p:spPr>
      </p:pic>
    </p:spTree>
    <p:extLst>
      <p:ext uri="{BB962C8B-B14F-4D97-AF65-F5344CB8AC3E}">
        <p14:creationId xmlns:p14="http://schemas.microsoft.com/office/powerpoint/2010/main" val="1572233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65BD1B78-2680-A341-96E1-BBBFF7B9664F}"/>
              </a:ext>
            </a:extLst>
          </p:cNvPr>
          <p:cNvPicPr>
            <a:picLocks noChangeAspect="1"/>
          </p:cNvPicPr>
          <p:nvPr/>
        </p:nvPicPr>
        <p:blipFill>
          <a:blip r:embed="rId2"/>
          <a:stretch>
            <a:fillRect/>
          </a:stretch>
        </p:blipFill>
        <p:spPr>
          <a:xfrm>
            <a:off x="1219200" y="1936750"/>
            <a:ext cx="9753600" cy="2984500"/>
          </a:xfrm>
          <a:prstGeom prst="rect">
            <a:avLst/>
          </a:prstGeom>
        </p:spPr>
      </p:pic>
    </p:spTree>
    <p:extLst>
      <p:ext uri="{BB962C8B-B14F-4D97-AF65-F5344CB8AC3E}">
        <p14:creationId xmlns:p14="http://schemas.microsoft.com/office/powerpoint/2010/main" val="741034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65BD1B78-2680-A341-96E1-BBBFF7B9664F}"/>
              </a:ext>
            </a:extLst>
          </p:cNvPr>
          <p:cNvPicPr>
            <a:picLocks noChangeAspect="1"/>
          </p:cNvPicPr>
          <p:nvPr/>
        </p:nvPicPr>
        <p:blipFill>
          <a:blip r:embed="rId2"/>
          <a:stretch>
            <a:fillRect/>
          </a:stretch>
        </p:blipFill>
        <p:spPr>
          <a:xfrm>
            <a:off x="1219200" y="1936750"/>
            <a:ext cx="9753600" cy="2984500"/>
          </a:xfrm>
          <a:prstGeom prst="rect">
            <a:avLst/>
          </a:prstGeom>
        </p:spPr>
      </p:pic>
      <p:sp>
        <p:nvSpPr>
          <p:cNvPr id="2" name="Rectangle 1">
            <a:extLst>
              <a:ext uri="{FF2B5EF4-FFF2-40B4-BE49-F238E27FC236}">
                <a16:creationId xmlns:a16="http://schemas.microsoft.com/office/drawing/2014/main" id="{76BF5B27-D96B-1043-A281-C3E4B86B290E}"/>
              </a:ext>
            </a:extLst>
          </p:cNvPr>
          <p:cNvSpPr/>
          <p:nvPr/>
        </p:nvSpPr>
        <p:spPr>
          <a:xfrm>
            <a:off x="1383629" y="3332747"/>
            <a:ext cx="9324473" cy="7700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4383AA-6E25-FC4B-9463-B62C65B24194}"/>
              </a:ext>
            </a:extLst>
          </p:cNvPr>
          <p:cNvSpPr txBox="1"/>
          <p:nvPr/>
        </p:nvSpPr>
        <p:spPr>
          <a:xfrm>
            <a:off x="174969" y="4680952"/>
            <a:ext cx="11843307" cy="2092881"/>
          </a:xfrm>
          <a:prstGeom prst="rect">
            <a:avLst/>
          </a:prstGeom>
          <a:noFill/>
        </p:spPr>
        <p:txBody>
          <a:bodyPr wrap="none" rtlCol="0">
            <a:spAutoFit/>
          </a:bodyPr>
          <a:lstStyle/>
          <a:p>
            <a:r>
              <a:rPr lang="en-US" sz="2600" dirty="0"/>
              <a:t>ProPublica identified considerable disparities:</a:t>
            </a:r>
          </a:p>
          <a:p>
            <a:pPr marL="285750" indent="-285750">
              <a:buFont typeface="Arial" panose="020B0604020202020204" pitchFamily="34" charset="0"/>
              <a:buChar char="•"/>
            </a:pPr>
            <a:r>
              <a:rPr lang="en-US" sz="2600" dirty="0"/>
              <a:t>The algorithm was twice as likely to </a:t>
            </a:r>
            <a:r>
              <a:rPr lang="en-US" sz="2600" i="1" dirty="0"/>
              <a:t>incorrectly</a:t>
            </a:r>
            <a:r>
              <a:rPr lang="en-US" sz="2600" dirty="0"/>
              <a:t> predict black individuals were </a:t>
            </a:r>
            <a:br>
              <a:rPr lang="en-US" sz="2600" dirty="0"/>
            </a:br>
            <a:r>
              <a:rPr lang="en-US" sz="2600" dirty="0"/>
              <a:t>at high risk of recidivating (FPR)</a:t>
            </a:r>
          </a:p>
          <a:p>
            <a:pPr marL="285750" indent="-285750">
              <a:buFont typeface="Arial" panose="020B0604020202020204" pitchFamily="34" charset="0"/>
              <a:buChar char="•"/>
            </a:pPr>
            <a:r>
              <a:rPr lang="en-US" sz="2600" dirty="0"/>
              <a:t>It was also nearly twice as likely to </a:t>
            </a:r>
            <a:r>
              <a:rPr lang="en-US" sz="2600" i="1" dirty="0"/>
              <a:t>incorrectly</a:t>
            </a:r>
            <a:r>
              <a:rPr lang="en-US" sz="2600" dirty="0"/>
              <a:t> predict white individuals were </a:t>
            </a:r>
            <a:br>
              <a:rPr lang="en-US" sz="2600" dirty="0"/>
            </a:br>
            <a:r>
              <a:rPr lang="en-US" sz="2600" dirty="0"/>
              <a:t>at low risk of recidivating (FNR)</a:t>
            </a:r>
          </a:p>
        </p:txBody>
      </p:sp>
    </p:spTree>
    <p:extLst>
      <p:ext uri="{BB962C8B-B14F-4D97-AF65-F5344CB8AC3E}">
        <p14:creationId xmlns:p14="http://schemas.microsoft.com/office/powerpoint/2010/main" val="4011855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65BD1B78-2680-A341-96E1-BBBFF7B9664F}"/>
              </a:ext>
            </a:extLst>
          </p:cNvPr>
          <p:cNvPicPr>
            <a:picLocks noChangeAspect="1"/>
          </p:cNvPicPr>
          <p:nvPr/>
        </p:nvPicPr>
        <p:blipFill>
          <a:blip r:embed="rId2"/>
          <a:stretch>
            <a:fillRect/>
          </a:stretch>
        </p:blipFill>
        <p:spPr>
          <a:xfrm>
            <a:off x="1219200" y="1936750"/>
            <a:ext cx="9753600" cy="2984500"/>
          </a:xfrm>
          <a:prstGeom prst="rect">
            <a:avLst/>
          </a:prstGeom>
        </p:spPr>
      </p:pic>
      <p:sp>
        <p:nvSpPr>
          <p:cNvPr id="2" name="Rectangle 1">
            <a:extLst>
              <a:ext uri="{FF2B5EF4-FFF2-40B4-BE49-F238E27FC236}">
                <a16:creationId xmlns:a16="http://schemas.microsoft.com/office/drawing/2014/main" id="{76BF5B27-D96B-1043-A281-C3E4B86B290E}"/>
              </a:ext>
            </a:extLst>
          </p:cNvPr>
          <p:cNvSpPr/>
          <p:nvPr/>
        </p:nvSpPr>
        <p:spPr>
          <a:xfrm flipV="1">
            <a:off x="1383629" y="4102768"/>
            <a:ext cx="9324473" cy="3970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4383AA-6E25-FC4B-9463-B62C65B24194}"/>
              </a:ext>
            </a:extLst>
          </p:cNvPr>
          <p:cNvSpPr txBox="1"/>
          <p:nvPr/>
        </p:nvSpPr>
        <p:spPr>
          <a:xfrm>
            <a:off x="406340" y="4921584"/>
            <a:ext cx="11279050" cy="1292662"/>
          </a:xfrm>
          <a:prstGeom prst="rect">
            <a:avLst/>
          </a:prstGeom>
          <a:noFill/>
        </p:spPr>
        <p:txBody>
          <a:bodyPr wrap="none" rtlCol="0">
            <a:spAutoFit/>
          </a:bodyPr>
          <a:lstStyle/>
          <a:p>
            <a:r>
              <a:rPr lang="en-US" sz="2600" dirty="0"/>
              <a:t>However, the creator of the algorithm pointed out that the algorithm is well-</a:t>
            </a:r>
          </a:p>
          <a:p>
            <a:r>
              <a:rPr lang="en-US" sz="2600" dirty="0"/>
              <a:t>balanced across races on precision (equivalently, FDR), claiming this is the</a:t>
            </a:r>
          </a:p>
          <a:p>
            <a:r>
              <a:rPr lang="en-US" sz="2600" dirty="0"/>
              <a:t>correct measure of fairness in this context.</a:t>
            </a:r>
          </a:p>
        </p:txBody>
      </p:sp>
    </p:spTree>
    <p:extLst>
      <p:ext uri="{BB962C8B-B14F-4D97-AF65-F5344CB8AC3E}">
        <p14:creationId xmlns:p14="http://schemas.microsoft.com/office/powerpoint/2010/main" val="2608535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sp>
        <p:nvSpPr>
          <p:cNvPr id="5" name="TextBox 4">
            <a:extLst>
              <a:ext uri="{FF2B5EF4-FFF2-40B4-BE49-F238E27FC236}">
                <a16:creationId xmlns:a16="http://schemas.microsoft.com/office/drawing/2014/main" id="{494383AA-6E25-FC4B-9463-B62C65B24194}"/>
              </a:ext>
            </a:extLst>
          </p:cNvPr>
          <p:cNvSpPr txBox="1"/>
          <p:nvPr/>
        </p:nvSpPr>
        <p:spPr>
          <a:xfrm>
            <a:off x="1964049" y="1504282"/>
            <a:ext cx="8263801" cy="4524315"/>
          </a:xfrm>
          <a:prstGeom prst="rect">
            <a:avLst/>
          </a:prstGeom>
          <a:noFill/>
        </p:spPr>
        <p:txBody>
          <a:bodyPr wrap="none" rtlCol="0">
            <a:spAutoFit/>
          </a:bodyPr>
          <a:lstStyle/>
          <a:p>
            <a:pPr algn="ctr"/>
            <a:r>
              <a:rPr lang="en-US" sz="3600" dirty="0"/>
              <a:t>Who is right?</a:t>
            </a:r>
          </a:p>
          <a:p>
            <a:pPr algn="ctr"/>
            <a:endParaRPr lang="en-US" sz="3600" dirty="0"/>
          </a:p>
          <a:p>
            <a:pPr algn="ctr"/>
            <a:endParaRPr lang="en-US" sz="3600" dirty="0"/>
          </a:p>
          <a:p>
            <a:pPr algn="ctr"/>
            <a:r>
              <a:rPr lang="en-US" sz="3600" dirty="0"/>
              <a:t>Is the COMPAS algorithm biased?</a:t>
            </a:r>
          </a:p>
          <a:p>
            <a:pPr algn="ctr"/>
            <a:endParaRPr lang="en-US" sz="3600" dirty="0"/>
          </a:p>
          <a:p>
            <a:pPr algn="ctr"/>
            <a:endParaRPr lang="en-US" sz="3600" dirty="0"/>
          </a:p>
          <a:p>
            <a:pPr algn="ctr"/>
            <a:r>
              <a:rPr lang="en-US" sz="3600" dirty="0"/>
              <a:t>Can’t the algorithm achieve both </a:t>
            </a:r>
            <a:br>
              <a:rPr lang="en-US" sz="3600" dirty="0"/>
            </a:br>
            <a:r>
              <a:rPr lang="en-US" sz="3600" dirty="0"/>
              <a:t>measures of fairness at the same time?</a:t>
            </a:r>
          </a:p>
        </p:txBody>
      </p:sp>
    </p:spTree>
    <p:extLst>
      <p:ext uri="{BB962C8B-B14F-4D97-AF65-F5344CB8AC3E}">
        <p14:creationId xmlns:p14="http://schemas.microsoft.com/office/powerpoint/2010/main" val="351645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76D0FBC5-9C5C-B44A-9334-ED516733482D}"/>
              </a:ext>
            </a:extLst>
          </p:cNvPr>
          <p:cNvPicPr>
            <a:picLocks noChangeAspect="1"/>
          </p:cNvPicPr>
          <p:nvPr/>
        </p:nvPicPr>
        <p:blipFill>
          <a:blip r:embed="rId2"/>
          <a:stretch>
            <a:fillRect/>
          </a:stretch>
        </p:blipFill>
        <p:spPr>
          <a:xfrm>
            <a:off x="2516814" y="1935079"/>
            <a:ext cx="7158371" cy="2987842"/>
          </a:xfrm>
          <a:prstGeom prst="rect">
            <a:avLst/>
          </a:prstGeom>
        </p:spPr>
      </p:pic>
    </p:spTree>
    <p:extLst>
      <p:ext uri="{BB962C8B-B14F-4D97-AF65-F5344CB8AC3E}">
        <p14:creationId xmlns:p14="http://schemas.microsoft.com/office/powerpoint/2010/main" val="1631042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7" name="Picture 6">
            <a:extLst>
              <a:ext uri="{FF2B5EF4-FFF2-40B4-BE49-F238E27FC236}">
                <a16:creationId xmlns:a16="http://schemas.microsoft.com/office/drawing/2014/main" id="{E67FB76C-C3FD-9948-A6AF-794AD6AB1E74}"/>
              </a:ext>
            </a:extLst>
          </p:cNvPr>
          <p:cNvPicPr>
            <a:picLocks noChangeAspect="1"/>
          </p:cNvPicPr>
          <p:nvPr/>
        </p:nvPicPr>
        <p:blipFill>
          <a:blip r:embed="rId2"/>
          <a:stretch>
            <a:fillRect/>
          </a:stretch>
        </p:blipFill>
        <p:spPr>
          <a:xfrm>
            <a:off x="2571750" y="1293529"/>
            <a:ext cx="6096000" cy="2327978"/>
          </a:xfrm>
          <a:prstGeom prst="rect">
            <a:avLst/>
          </a:prstGeom>
        </p:spPr>
      </p:pic>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3"/>
          <a:stretch>
            <a:fillRect/>
          </a:stretch>
        </p:blipFill>
        <p:spPr>
          <a:xfrm>
            <a:off x="2241500" y="4817978"/>
            <a:ext cx="7708900" cy="1168400"/>
          </a:xfrm>
          <a:prstGeom prst="rect">
            <a:avLst/>
          </a:prstGeom>
        </p:spPr>
      </p:pic>
      <p:sp>
        <p:nvSpPr>
          <p:cNvPr id="9" name="Down Arrow 8">
            <a:extLst>
              <a:ext uri="{FF2B5EF4-FFF2-40B4-BE49-F238E27FC236}">
                <a16:creationId xmlns:a16="http://schemas.microsoft.com/office/drawing/2014/main" id="{08DAB765-A8C5-0648-BA97-696F904BAAAB}"/>
              </a:ext>
            </a:extLst>
          </p:cNvPr>
          <p:cNvSpPr/>
          <p:nvPr/>
        </p:nvSpPr>
        <p:spPr>
          <a:xfrm>
            <a:off x="5510463" y="3741821"/>
            <a:ext cx="866274" cy="89033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04014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1726755" cy="1384995"/>
          </a:xfrm>
          <a:prstGeom prst="rect">
            <a:avLst/>
          </a:prstGeom>
          <a:noFill/>
        </p:spPr>
        <p:txBody>
          <a:bodyPr wrap="none" rtlCol="0">
            <a:spAutoFit/>
          </a:bodyPr>
          <a:lstStyle/>
          <a:p>
            <a:r>
              <a:rPr lang="en-US" sz="2400" u="sng" dirty="0"/>
              <a:t>Prevalence</a:t>
            </a:r>
          </a:p>
          <a:p>
            <a:r>
              <a:rPr lang="en-US" sz="2000" dirty="0"/>
              <a:t>Fraction of</a:t>
            </a:r>
          </a:p>
          <a:p>
            <a:r>
              <a:rPr lang="en-US" sz="2000" dirty="0"/>
              <a:t>actual 1’s in</a:t>
            </a:r>
          </a:p>
          <a:p>
            <a:r>
              <a:rPr lang="en-US" sz="2000" dirty="0"/>
              <a:t>population</a:t>
            </a:r>
          </a:p>
        </p:txBody>
      </p:sp>
      <p:cxnSp>
        <p:nvCxnSpPr>
          <p:cNvPr id="10" name="Straight Arrow Connector 9">
            <a:extLst>
              <a:ext uri="{FF2B5EF4-FFF2-40B4-BE49-F238E27FC236}">
                <a16:creationId xmlns:a16="http://schemas.microsoft.com/office/drawing/2014/main" id="{66DBBD73-7720-A94A-A318-85D6E075406C}"/>
              </a:ext>
            </a:extLst>
          </p:cNvPr>
          <p:cNvCxnSpPr>
            <a:cxnSpLocks/>
          </p:cNvCxnSpPr>
          <p:nvPr/>
        </p:nvCxnSpPr>
        <p:spPr>
          <a:xfrm flipH="1" flipV="1">
            <a:off x="9541042" y="2322095"/>
            <a:ext cx="982579" cy="8760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6D7A25F-B6AB-4848-8894-90B7DF4DBB70}"/>
              </a:ext>
            </a:extLst>
          </p:cNvPr>
          <p:cNvSpPr txBox="1"/>
          <p:nvPr/>
        </p:nvSpPr>
        <p:spPr>
          <a:xfrm>
            <a:off x="8993394" y="3198168"/>
            <a:ext cx="2975495" cy="1077218"/>
          </a:xfrm>
          <a:prstGeom prst="rect">
            <a:avLst/>
          </a:prstGeom>
          <a:noFill/>
        </p:spPr>
        <p:txBody>
          <a:bodyPr wrap="none" rtlCol="0">
            <a:spAutoFit/>
          </a:bodyPr>
          <a:lstStyle/>
          <a:p>
            <a:r>
              <a:rPr lang="en-US" sz="2400" u="sng" dirty="0"/>
              <a:t>False Negative Rate</a:t>
            </a:r>
          </a:p>
          <a:p>
            <a:r>
              <a:rPr lang="en-US" sz="2000" dirty="0"/>
              <a:t>Among all actual 1’s,</a:t>
            </a:r>
          </a:p>
          <a:p>
            <a:r>
              <a:rPr lang="en-US" sz="2000" dirty="0"/>
              <a:t>fraction predicted to be 0</a:t>
            </a:r>
          </a:p>
        </p:txBody>
      </p:sp>
      <p:cxnSp>
        <p:nvCxnSpPr>
          <p:cNvPr id="13" name="Straight Arrow Connector 12">
            <a:extLst>
              <a:ext uri="{FF2B5EF4-FFF2-40B4-BE49-F238E27FC236}">
                <a16:creationId xmlns:a16="http://schemas.microsoft.com/office/drawing/2014/main" id="{D3570AD1-8219-0F49-84EE-FCD4FE777FEE}"/>
              </a:ext>
            </a:extLst>
          </p:cNvPr>
          <p:cNvCxnSpPr>
            <a:cxnSpLocks/>
          </p:cNvCxnSpPr>
          <p:nvPr/>
        </p:nvCxnSpPr>
        <p:spPr>
          <a:xfrm flipV="1">
            <a:off x="1668279" y="2322095"/>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57C56C-D41F-0E44-BD79-32439BBFDDDA}"/>
              </a:ext>
            </a:extLst>
          </p:cNvPr>
          <p:cNvSpPr txBox="1"/>
          <p:nvPr/>
        </p:nvSpPr>
        <p:spPr>
          <a:xfrm>
            <a:off x="219795" y="3065378"/>
            <a:ext cx="3002745" cy="1077218"/>
          </a:xfrm>
          <a:prstGeom prst="rect">
            <a:avLst/>
          </a:prstGeom>
          <a:noFill/>
        </p:spPr>
        <p:txBody>
          <a:bodyPr wrap="none" rtlCol="0">
            <a:spAutoFit/>
          </a:bodyPr>
          <a:lstStyle/>
          <a:p>
            <a:r>
              <a:rPr lang="en-US" sz="2400" u="sng" dirty="0"/>
              <a:t>False Positive Rate</a:t>
            </a:r>
          </a:p>
          <a:p>
            <a:r>
              <a:rPr lang="en-US" sz="2000" dirty="0"/>
              <a:t>Among all actual 0’s,</a:t>
            </a:r>
          </a:p>
          <a:p>
            <a:r>
              <a:rPr lang="en-US" sz="2000" dirty="0"/>
              <a:t>fraction predicted to be 1</a:t>
            </a:r>
          </a:p>
        </p:txBody>
      </p:sp>
      <p:cxnSp>
        <p:nvCxnSpPr>
          <p:cNvPr id="15" name="Straight Arrow Connector 14">
            <a:extLst>
              <a:ext uri="{FF2B5EF4-FFF2-40B4-BE49-F238E27FC236}">
                <a16:creationId xmlns:a16="http://schemas.microsoft.com/office/drawing/2014/main" id="{3CA70D37-2B9C-694B-9985-679E88B6081B}"/>
              </a:ext>
            </a:extLst>
          </p:cNvPr>
          <p:cNvCxnSpPr>
            <a:cxnSpLocks/>
          </p:cNvCxnSpPr>
          <p:nvPr/>
        </p:nvCxnSpPr>
        <p:spPr>
          <a:xfrm flipH="1" flipV="1">
            <a:off x="6823359" y="2586341"/>
            <a:ext cx="299610" cy="12104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1D573-36BB-7148-88C1-9E7FE99BCBCE}"/>
              </a:ext>
            </a:extLst>
          </p:cNvPr>
          <p:cNvSpPr txBox="1"/>
          <p:nvPr/>
        </p:nvSpPr>
        <p:spPr>
          <a:xfrm>
            <a:off x="5578229" y="3812836"/>
            <a:ext cx="3116559" cy="1384995"/>
          </a:xfrm>
          <a:prstGeom prst="rect">
            <a:avLst/>
          </a:prstGeom>
          <a:noFill/>
        </p:spPr>
        <p:txBody>
          <a:bodyPr wrap="none" rtlCol="0">
            <a:spAutoFit/>
          </a:bodyPr>
          <a:lstStyle/>
          <a:p>
            <a:r>
              <a:rPr lang="en-US" sz="2400" u="sng" dirty="0"/>
              <a:t>False Discovery Rate</a:t>
            </a:r>
          </a:p>
          <a:p>
            <a:r>
              <a:rPr lang="en-US" sz="2000" dirty="0"/>
              <a:t>Among all predicted 1’s,</a:t>
            </a:r>
          </a:p>
          <a:p>
            <a:r>
              <a:rPr lang="en-US" sz="2000" dirty="0"/>
              <a:t>fraction that are actual 0’s</a:t>
            </a:r>
          </a:p>
          <a:p>
            <a:r>
              <a:rPr lang="en-US" sz="2000" dirty="0"/>
              <a:t>=(1 – precision)</a:t>
            </a:r>
          </a:p>
        </p:txBody>
      </p:sp>
    </p:spTree>
    <p:extLst>
      <p:ext uri="{BB962C8B-B14F-4D97-AF65-F5344CB8AC3E}">
        <p14:creationId xmlns:p14="http://schemas.microsoft.com/office/powerpoint/2010/main" val="767145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F2A94-A63F-6149-AA28-2E35B60E3D3E}"/>
              </a:ext>
            </a:extLst>
          </p:cNvPr>
          <p:cNvSpPr>
            <a:spLocks noGrp="1"/>
          </p:cNvSpPr>
          <p:nvPr>
            <p:ph type="title"/>
          </p:nvPr>
        </p:nvSpPr>
        <p:spPr/>
        <p:txBody>
          <a:bodyPr/>
          <a:lstStyle/>
          <a:p>
            <a:endParaRPr lang="en-US"/>
          </a:p>
        </p:txBody>
      </p:sp>
      <p:graphicFrame>
        <p:nvGraphicFramePr>
          <p:cNvPr id="3" name="Diagram 2">
            <a:extLst>
              <a:ext uri="{FF2B5EF4-FFF2-40B4-BE49-F238E27FC236}">
                <a16:creationId xmlns:a16="http://schemas.microsoft.com/office/drawing/2014/main" id="{8E902576-68A9-6E48-B0FE-5B1889953DC8}"/>
              </a:ext>
            </a:extLst>
          </p:cNvPr>
          <p:cNvGraphicFramePr/>
          <p:nvPr/>
        </p:nvGraphicFramePr>
        <p:xfrm>
          <a:off x="180467" y="0"/>
          <a:ext cx="117764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2C99BF2-C81A-5246-89D3-E49BCDCAD699}"/>
              </a:ext>
            </a:extLst>
          </p:cNvPr>
          <p:cNvSpPr/>
          <p:nvPr/>
        </p:nvSpPr>
        <p:spPr>
          <a:xfrm>
            <a:off x="3218181" y="2534144"/>
            <a:ext cx="2534195" cy="178961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582547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2274982" cy="1200329"/>
          </a:xfrm>
          <a:prstGeom prst="rect">
            <a:avLst/>
          </a:prstGeom>
          <a:noFill/>
        </p:spPr>
        <p:txBody>
          <a:bodyPr wrap="none" rtlCol="0">
            <a:spAutoFit/>
          </a:bodyPr>
          <a:lstStyle/>
          <a:p>
            <a:r>
              <a:rPr lang="en-US" sz="2400" dirty="0"/>
              <a:t>If prevalence is</a:t>
            </a:r>
          </a:p>
          <a:p>
            <a:r>
              <a:rPr lang="en-US" sz="2400" dirty="0"/>
              <a:t>unequal across</a:t>
            </a:r>
          </a:p>
          <a:p>
            <a:r>
              <a:rPr lang="en-US" sz="2400" dirty="0"/>
              <a:t>groups...</a:t>
            </a:r>
            <a:endParaRPr lang="en-US" sz="2000" dirty="0"/>
          </a:p>
        </p:txBody>
      </p:sp>
    </p:spTree>
    <p:extLst>
      <p:ext uri="{BB962C8B-B14F-4D97-AF65-F5344CB8AC3E}">
        <p14:creationId xmlns:p14="http://schemas.microsoft.com/office/powerpoint/2010/main" val="2710433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2274982" cy="1200329"/>
          </a:xfrm>
          <a:prstGeom prst="rect">
            <a:avLst/>
          </a:prstGeom>
          <a:noFill/>
        </p:spPr>
        <p:txBody>
          <a:bodyPr wrap="none" rtlCol="0">
            <a:spAutoFit/>
          </a:bodyPr>
          <a:lstStyle/>
          <a:p>
            <a:r>
              <a:rPr lang="en-US" sz="2400" dirty="0"/>
              <a:t>If prevalence is</a:t>
            </a:r>
          </a:p>
          <a:p>
            <a:r>
              <a:rPr lang="en-US" sz="2400" dirty="0"/>
              <a:t>unequal across</a:t>
            </a:r>
          </a:p>
          <a:p>
            <a:r>
              <a:rPr lang="en-US" sz="2400" dirty="0"/>
              <a:t>groups...</a:t>
            </a:r>
            <a:endParaRPr lang="en-US" sz="2000" dirty="0"/>
          </a:p>
        </p:txBody>
      </p:sp>
      <p:cxnSp>
        <p:nvCxnSpPr>
          <p:cNvPr id="7" name="Straight Arrow Connector 6">
            <a:extLst>
              <a:ext uri="{FF2B5EF4-FFF2-40B4-BE49-F238E27FC236}">
                <a16:creationId xmlns:a16="http://schemas.microsoft.com/office/drawing/2014/main" id="{AF65D795-02D9-EB45-A2D5-B88AD36B73B7}"/>
              </a:ext>
            </a:extLst>
          </p:cNvPr>
          <p:cNvCxnSpPr>
            <a:cxnSpLocks/>
          </p:cNvCxnSpPr>
          <p:nvPr/>
        </p:nvCxnSpPr>
        <p:spPr>
          <a:xfrm flipH="1" flipV="1">
            <a:off x="6854374" y="2610853"/>
            <a:ext cx="579260" cy="9452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890373-5ADA-EC4E-9595-F2CCD41AF412}"/>
              </a:ext>
            </a:extLst>
          </p:cNvPr>
          <p:cNvSpPr txBox="1"/>
          <p:nvPr/>
        </p:nvSpPr>
        <p:spPr>
          <a:xfrm>
            <a:off x="6570256" y="3556079"/>
            <a:ext cx="3693640" cy="830997"/>
          </a:xfrm>
          <a:prstGeom prst="rect">
            <a:avLst/>
          </a:prstGeom>
          <a:noFill/>
        </p:spPr>
        <p:txBody>
          <a:bodyPr wrap="none" rtlCol="0">
            <a:spAutoFit/>
          </a:bodyPr>
          <a:lstStyle/>
          <a:p>
            <a:r>
              <a:rPr lang="en-US" sz="2400" dirty="0"/>
              <a:t>…and FDR (or precision) </a:t>
            </a:r>
          </a:p>
          <a:p>
            <a:r>
              <a:rPr lang="en-US" sz="2400" dirty="0"/>
              <a:t>is equal across groups...</a:t>
            </a:r>
            <a:endParaRPr lang="en-US" sz="2000" dirty="0"/>
          </a:p>
        </p:txBody>
      </p:sp>
    </p:spTree>
    <p:extLst>
      <p:ext uri="{BB962C8B-B14F-4D97-AF65-F5344CB8AC3E}">
        <p14:creationId xmlns:p14="http://schemas.microsoft.com/office/powerpoint/2010/main" val="770235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2274982" cy="1200329"/>
          </a:xfrm>
          <a:prstGeom prst="rect">
            <a:avLst/>
          </a:prstGeom>
          <a:noFill/>
        </p:spPr>
        <p:txBody>
          <a:bodyPr wrap="none" rtlCol="0">
            <a:spAutoFit/>
          </a:bodyPr>
          <a:lstStyle/>
          <a:p>
            <a:r>
              <a:rPr lang="en-US" sz="2400" dirty="0"/>
              <a:t>If prevalence is</a:t>
            </a:r>
          </a:p>
          <a:p>
            <a:r>
              <a:rPr lang="en-US" sz="2400" dirty="0"/>
              <a:t>unequal across</a:t>
            </a:r>
          </a:p>
          <a:p>
            <a:r>
              <a:rPr lang="en-US" sz="2400" dirty="0"/>
              <a:t>groups...</a:t>
            </a:r>
            <a:endParaRPr lang="en-US" sz="2000" dirty="0"/>
          </a:p>
        </p:txBody>
      </p:sp>
      <p:cxnSp>
        <p:nvCxnSpPr>
          <p:cNvPr id="7" name="Straight Arrow Connector 6">
            <a:extLst>
              <a:ext uri="{FF2B5EF4-FFF2-40B4-BE49-F238E27FC236}">
                <a16:creationId xmlns:a16="http://schemas.microsoft.com/office/drawing/2014/main" id="{AF65D795-02D9-EB45-A2D5-B88AD36B73B7}"/>
              </a:ext>
            </a:extLst>
          </p:cNvPr>
          <p:cNvCxnSpPr>
            <a:cxnSpLocks/>
          </p:cNvCxnSpPr>
          <p:nvPr/>
        </p:nvCxnSpPr>
        <p:spPr>
          <a:xfrm flipH="1" flipV="1">
            <a:off x="6854374" y="2610853"/>
            <a:ext cx="579260" cy="9452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890373-5ADA-EC4E-9595-F2CCD41AF412}"/>
              </a:ext>
            </a:extLst>
          </p:cNvPr>
          <p:cNvSpPr txBox="1"/>
          <p:nvPr/>
        </p:nvSpPr>
        <p:spPr>
          <a:xfrm>
            <a:off x="6570256" y="3556079"/>
            <a:ext cx="3693640" cy="830997"/>
          </a:xfrm>
          <a:prstGeom prst="rect">
            <a:avLst/>
          </a:prstGeom>
          <a:noFill/>
        </p:spPr>
        <p:txBody>
          <a:bodyPr wrap="none" rtlCol="0">
            <a:spAutoFit/>
          </a:bodyPr>
          <a:lstStyle/>
          <a:p>
            <a:r>
              <a:rPr lang="en-US" sz="2400" dirty="0"/>
              <a:t>…and FDR (or precision) </a:t>
            </a:r>
          </a:p>
          <a:p>
            <a:r>
              <a:rPr lang="en-US" sz="2400" dirty="0"/>
              <a:t>is equal across groups...</a:t>
            </a:r>
            <a:endParaRPr lang="en-US" sz="2000" dirty="0"/>
          </a:p>
        </p:txBody>
      </p:sp>
      <p:sp>
        <p:nvSpPr>
          <p:cNvPr id="10" name="TextBox 9">
            <a:extLst>
              <a:ext uri="{FF2B5EF4-FFF2-40B4-BE49-F238E27FC236}">
                <a16:creationId xmlns:a16="http://schemas.microsoft.com/office/drawing/2014/main" id="{557041A2-F851-9E43-BF4D-6DDC4EACEFF6}"/>
              </a:ext>
            </a:extLst>
          </p:cNvPr>
          <p:cNvSpPr txBox="1"/>
          <p:nvPr/>
        </p:nvSpPr>
        <p:spPr>
          <a:xfrm>
            <a:off x="1318039" y="5176940"/>
            <a:ext cx="9555821" cy="461665"/>
          </a:xfrm>
          <a:prstGeom prst="rect">
            <a:avLst/>
          </a:prstGeom>
          <a:noFill/>
        </p:spPr>
        <p:txBody>
          <a:bodyPr wrap="none" rtlCol="0">
            <a:spAutoFit/>
          </a:bodyPr>
          <a:lstStyle/>
          <a:p>
            <a:r>
              <a:rPr lang="en-US" sz="2400" dirty="0"/>
              <a:t>…then either FPR or FNR can be equal across groups, </a:t>
            </a:r>
            <a:r>
              <a:rPr lang="en-US" sz="2400" b="1" u="sng" dirty="0"/>
              <a:t>but not both</a:t>
            </a:r>
            <a:endParaRPr lang="en-US" sz="2000" b="1" u="sng" dirty="0"/>
          </a:p>
        </p:txBody>
      </p:sp>
    </p:spTree>
    <p:extLst>
      <p:ext uri="{BB962C8B-B14F-4D97-AF65-F5344CB8AC3E}">
        <p14:creationId xmlns:p14="http://schemas.microsoft.com/office/powerpoint/2010/main" val="3627484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So… what does this mean?</a:t>
            </a:r>
          </a:p>
        </p:txBody>
      </p:sp>
      <p:pic>
        <p:nvPicPr>
          <p:cNvPr id="4" name="Picture 3">
            <a:extLst>
              <a:ext uri="{FF2B5EF4-FFF2-40B4-BE49-F238E27FC236}">
                <a16:creationId xmlns:a16="http://schemas.microsoft.com/office/drawing/2014/main" id="{BB40C1A7-6096-A447-ACCD-9B0C66256C81}"/>
              </a:ext>
            </a:extLst>
          </p:cNvPr>
          <p:cNvPicPr>
            <a:picLocks noChangeAspect="1"/>
          </p:cNvPicPr>
          <p:nvPr/>
        </p:nvPicPr>
        <p:blipFill>
          <a:blip r:embed="rId2"/>
          <a:stretch>
            <a:fillRect/>
          </a:stretch>
        </p:blipFill>
        <p:spPr>
          <a:xfrm>
            <a:off x="2031950" y="1201821"/>
            <a:ext cx="8128000" cy="5080000"/>
          </a:xfrm>
          <a:prstGeom prst="rect">
            <a:avLst/>
          </a:prstGeom>
        </p:spPr>
      </p:pic>
    </p:spTree>
    <p:extLst>
      <p:ext uri="{BB962C8B-B14F-4D97-AF65-F5344CB8AC3E}">
        <p14:creationId xmlns:p14="http://schemas.microsoft.com/office/powerpoint/2010/main" val="2326603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So… what does this mean?</a:t>
            </a:r>
          </a:p>
        </p:txBody>
      </p:sp>
      <p:sp>
        <p:nvSpPr>
          <p:cNvPr id="5" name="TextBox 4">
            <a:extLst>
              <a:ext uri="{FF2B5EF4-FFF2-40B4-BE49-F238E27FC236}">
                <a16:creationId xmlns:a16="http://schemas.microsoft.com/office/drawing/2014/main" id="{0687553F-2101-9C44-9C8A-C6082AB6FAFD}"/>
              </a:ext>
            </a:extLst>
          </p:cNvPr>
          <p:cNvSpPr txBox="1"/>
          <p:nvPr/>
        </p:nvSpPr>
        <p:spPr>
          <a:xfrm>
            <a:off x="415600" y="1504282"/>
            <a:ext cx="11360699" cy="3970318"/>
          </a:xfrm>
          <a:prstGeom prst="rect">
            <a:avLst/>
          </a:prstGeom>
          <a:noFill/>
        </p:spPr>
        <p:txBody>
          <a:bodyPr wrap="square" rtlCol="0">
            <a:spAutoFit/>
          </a:bodyPr>
          <a:lstStyle/>
          <a:p>
            <a:r>
              <a:rPr lang="en-US" sz="3600" dirty="0"/>
              <a:t>Sadly, no… we </a:t>
            </a:r>
            <a:r>
              <a:rPr lang="en-US" sz="3600" u="sng" dirty="0"/>
              <a:t>can’t</a:t>
            </a:r>
            <a:r>
              <a:rPr lang="en-US" sz="3600" b="1" dirty="0"/>
              <a:t> </a:t>
            </a:r>
            <a:r>
              <a:rPr lang="en-US" sz="3600" dirty="0"/>
              <a:t>have it all!</a:t>
            </a:r>
          </a:p>
          <a:p>
            <a:endParaRPr lang="en-US" sz="3600" dirty="0"/>
          </a:p>
          <a:p>
            <a:r>
              <a:rPr lang="en-US" sz="3600" dirty="0"/>
              <a:t>But this also </a:t>
            </a:r>
            <a:r>
              <a:rPr lang="en-US" sz="3600" u="sng" dirty="0"/>
              <a:t>doesn’t</a:t>
            </a:r>
            <a:r>
              <a:rPr lang="en-US" sz="3600" dirty="0"/>
              <a:t> mean fairness is unachievable or we shouldn’t bother.</a:t>
            </a:r>
          </a:p>
          <a:p>
            <a:endParaRPr lang="en-US" sz="3600" dirty="0"/>
          </a:p>
          <a:p>
            <a:r>
              <a:rPr lang="en-US" sz="3600" dirty="0"/>
              <a:t>Instead, it means we have to </a:t>
            </a:r>
            <a:r>
              <a:rPr lang="en-US" sz="3600" b="1" dirty="0"/>
              <a:t>carefully consider</a:t>
            </a:r>
            <a:r>
              <a:rPr lang="en-US" sz="3600" dirty="0"/>
              <a:t> </a:t>
            </a:r>
            <a:r>
              <a:rPr lang="en-US" sz="3600" b="1" dirty="0"/>
              <a:t>and</a:t>
            </a:r>
            <a:r>
              <a:rPr lang="en-US" sz="3600" dirty="0"/>
              <a:t> </a:t>
            </a:r>
            <a:r>
              <a:rPr lang="en-US" sz="3600" b="1" dirty="0"/>
              <a:t>choose</a:t>
            </a:r>
            <a:r>
              <a:rPr lang="en-US" sz="3600" dirty="0"/>
              <a:t> the appropriate fairness metrics for our context</a:t>
            </a:r>
          </a:p>
        </p:txBody>
      </p:sp>
    </p:spTree>
    <p:extLst>
      <p:ext uri="{BB962C8B-B14F-4D97-AF65-F5344CB8AC3E}">
        <p14:creationId xmlns:p14="http://schemas.microsoft.com/office/powerpoint/2010/main" val="3434815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pic>
        <p:nvPicPr>
          <p:cNvPr id="3" name="Picture 2">
            <a:extLst>
              <a:ext uri="{FF2B5EF4-FFF2-40B4-BE49-F238E27FC236}">
                <a16:creationId xmlns:a16="http://schemas.microsoft.com/office/drawing/2014/main" id="{79C1F695-5969-6448-B838-B87ECE6C2C80}"/>
              </a:ext>
            </a:extLst>
          </p:cNvPr>
          <p:cNvPicPr>
            <a:picLocks noChangeAspect="1"/>
          </p:cNvPicPr>
          <p:nvPr/>
        </p:nvPicPr>
        <p:blipFill>
          <a:blip r:embed="rId3"/>
          <a:stretch>
            <a:fillRect/>
          </a:stretch>
        </p:blipFill>
        <p:spPr>
          <a:xfrm>
            <a:off x="-1" y="0"/>
            <a:ext cx="12191999" cy="6408235"/>
          </a:xfrm>
          <a:prstGeom prst="rect">
            <a:avLst/>
          </a:prstGeom>
        </p:spPr>
      </p:pic>
      <p:pic>
        <p:nvPicPr>
          <p:cNvPr id="2" name="Picture 1">
            <a:extLst>
              <a:ext uri="{FF2B5EF4-FFF2-40B4-BE49-F238E27FC236}">
                <a16:creationId xmlns:a16="http://schemas.microsoft.com/office/drawing/2014/main" id="{64541110-E6E8-B44D-7D8E-5800E5E1FB03}"/>
              </a:ext>
            </a:extLst>
          </p:cNvPr>
          <p:cNvPicPr>
            <a:picLocks noChangeAspect="1"/>
          </p:cNvPicPr>
          <p:nvPr/>
        </p:nvPicPr>
        <p:blipFill>
          <a:blip r:embed="rId4"/>
          <a:stretch>
            <a:fillRect/>
          </a:stretch>
        </p:blipFill>
        <p:spPr>
          <a:xfrm>
            <a:off x="521881" y="21963"/>
            <a:ext cx="11148232" cy="6386272"/>
          </a:xfrm>
          <a:prstGeom prst="rect">
            <a:avLst/>
          </a:prstGeom>
        </p:spPr>
      </p:pic>
    </p:spTree>
    <p:extLst>
      <p:ext uri="{BB962C8B-B14F-4D97-AF65-F5344CB8AC3E}">
        <p14:creationId xmlns:p14="http://schemas.microsoft.com/office/powerpoint/2010/main" val="158460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6DC0D54-0B18-6E49-BE26-E4BF7A51BAF3}"/>
              </a:ext>
            </a:extLst>
          </p:cNvPr>
          <p:cNvGraphicFramePr/>
          <p:nvPr/>
        </p:nvGraphicFramePr>
        <p:xfrm>
          <a:off x="0" y="859537"/>
          <a:ext cx="12192000" cy="5302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F0199F36-82BD-C781-CC20-68279DC263F7}"/>
              </a:ext>
            </a:extLst>
          </p:cNvPr>
          <p:cNvSpPr>
            <a:spLocks noGrp="1"/>
          </p:cNvSpPr>
          <p:nvPr>
            <p:ph type="title"/>
          </p:nvPr>
        </p:nvSpPr>
        <p:spPr/>
        <p:txBody>
          <a:bodyPr/>
          <a:lstStyle/>
          <a:p>
            <a:r>
              <a:rPr lang="en-US" dirty="0">
                <a:solidFill>
                  <a:schemeClr val="bg1"/>
                </a:solidFill>
              </a:rPr>
              <a:t>The focus should not just on making the ML model fair but rather on </a:t>
            </a:r>
            <a:r>
              <a:rPr lang="en-US" b="1" dirty="0">
                <a:solidFill>
                  <a:schemeClr val="bg1"/>
                </a:solidFill>
              </a:rPr>
              <a:t>making the overall system and outcomes fair</a:t>
            </a:r>
            <a:endParaRPr lang="en-US" dirty="0"/>
          </a:p>
        </p:txBody>
      </p:sp>
    </p:spTree>
    <p:extLst>
      <p:ext uri="{BB962C8B-B14F-4D97-AF65-F5344CB8AC3E}">
        <p14:creationId xmlns:p14="http://schemas.microsoft.com/office/powerpoint/2010/main" val="3808349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684653-EAD6-3B46-AAA3-98525CBBCF46}"/>
              </a:ext>
            </a:extLst>
          </p:cNvPr>
          <p:cNvSpPr>
            <a:spLocks noGrp="1"/>
          </p:cNvSpPr>
          <p:nvPr>
            <p:ph type="title"/>
          </p:nvPr>
        </p:nvSpPr>
        <p:spPr/>
        <p:txBody>
          <a:bodyPr/>
          <a:lstStyle/>
          <a:p>
            <a:endParaRPr lang="en-US"/>
          </a:p>
        </p:txBody>
      </p:sp>
      <p:pic>
        <p:nvPicPr>
          <p:cNvPr id="1026" name="Picture 2" descr="https://lh6.googleusercontent.com/pkNnU28wfLkoNUWnKRu25Y346Dsame_Jjorg2jyA8r5QBw_hck34YExzFNkQxG6Q4OX0YLszs5yE42tJNgEsfr-4vTAn8ER54v875sMskyrI-W8ixufzfRemPjcDfob5uB_Am2HGyEE">
            <a:extLst>
              <a:ext uri="{FF2B5EF4-FFF2-40B4-BE49-F238E27FC236}">
                <a16:creationId xmlns:a16="http://schemas.microsoft.com/office/drawing/2014/main" id="{F6EC353E-DCA9-DE46-8E40-1A049E68DCC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56344" y="-43542"/>
            <a:ext cx="10083800" cy="64529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A33DC2C-81E6-8F45-B629-FCC304CB907C}"/>
              </a:ext>
            </a:extLst>
          </p:cNvPr>
          <p:cNvSpPr txBox="1"/>
          <p:nvPr/>
        </p:nvSpPr>
        <p:spPr>
          <a:xfrm>
            <a:off x="2850244" y="0"/>
            <a:ext cx="6096000" cy="74879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defTabSz="609585" fontAlgn="base">
              <a:spcBef>
                <a:spcPct val="0"/>
              </a:spcBef>
              <a:spcAft>
                <a:spcPct val="0"/>
              </a:spcAft>
            </a:pPr>
            <a:r>
              <a:rPr lang="en-US" sz="2133" dirty="0">
                <a:solidFill>
                  <a:prstClr val="black"/>
                </a:solidFill>
                <a:latin typeface="Calibri"/>
              </a:rPr>
              <a:t>Aequitas: Bias Audit Tool</a:t>
            </a:r>
          </a:p>
          <a:p>
            <a:pPr algn="ctr" defTabSz="609585" fontAlgn="base">
              <a:spcBef>
                <a:spcPct val="0"/>
              </a:spcBef>
              <a:spcAft>
                <a:spcPct val="0"/>
              </a:spcAft>
            </a:pPr>
            <a:r>
              <a:rPr lang="en-US" sz="2133" dirty="0">
                <a:solidFill>
                  <a:prstClr val="black"/>
                </a:solidFill>
                <a:latin typeface="Calibri"/>
                <a:hlinkClick r:id="rId3"/>
              </a:rPr>
              <a:t>http://datasciencepublicpolicy.org/aequitas</a:t>
            </a:r>
            <a:endParaRPr lang="en-US" sz="2133" dirty="0">
              <a:solidFill>
                <a:prstClr val="black"/>
              </a:solidFill>
              <a:latin typeface="Calibri"/>
            </a:endParaRPr>
          </a:p>
        </p:txBody>
      </p:sp>
      <p:pic>
        <p:nvPicPr>
          <p:cNvPr id="6" name="Picture 5">
            <a:extLst>
              <a:ext uri="{FF2B5EF4-FFF2-40B4-BE49-F238E27FC236}">
                <a16:creationId xmlns:a16="http://schemas.microsoft.com/office/drawing/2014/main" id="{721E10DF-78FD-1D3B-EBB2-1DB5313A5950}"/>
              </a:ext>
            </a:extLst>
          </p:cNvPr>
          <p:cNvPicPr>
            <a:picLocks noChangeAspect="1"/>
          </p:cNvPicPr>
          <p:nvPr/>
        </p:nvPicPr>
        <p:blipFill>
          <a:blip r:embed="rId4"/>
          <a:stretch>
            <a:fillRect/>
          </a:stretch>
        </p:blipFill>
        <p:spPr>
          <a:xfrm>
            <a:off x="0" y="0"/>
            <a:ext cx="12192000" cy="6476355"/>
          </a:xfrm>
          <a:prstGeom prst="rect">
            <a:avLst/>
          </a:prstGeom>
        </p:spPr>
      </p:pic>
    </p:spTree>
    <p:extLst>
      <p:ext uri="{BB962C8B-B14F-4D97-AF65-F5344CB8AC3E}">
        <p14:creationId xmlns:p14="http://schemas.microsoft.com/office/powerpoint/2010/main" val="369794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6DC0D54-0B18-6E49-BE26-E4BF7A51BAF3}"/>
              </a:ext>
            </a:extLst>
          </p:cNvPr>
          <p:cNvGraphicFramePr/>
          <p:nvPr/>
        </p:nvGraphicFramePr>
        <p:xfrm>
          <a:off x="0" y="859537"/>
          <a:ext cx="12192000" cy="5302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F0199F36-82BD-C781-CC20-68279DC263F7}"/>
              </a:ext>
            </a:extLst>
          </p:cNvPr>
          <p:cNvSpPr>
            <a:spLocks noGrp="1"/>
          </p:cNvSpPr>
          <p:nvPr>
            <p:ph type="title"/>
          </p:nvPr>
        </p:nvSpPr>
        <p:spPr/>
        <p:txBody>
          <a:bodyPr/>
          <a:lstStyle/>
          <a:p>
            <a:r>
              <a:rPr lang="en-US" dirty="0">
                <a:solidFill>
                  <a:schemeClr val="bg1"/>
                </a:solidFill>
              </a:rPr>
              <a:t>The focus should not just on making the ML model fair but rather on </a:t>
            </a:r>
            <a:r>
              <a:rPr lang="en-US" b="1" dirty="0">
                <a:solidFill>
                  <a:schemeClr val="bg1"/>
                </a:solidFill>
              </a:rPr>
              <a:t>making the overall system and outcomes fair</a:t>
            </a:r>
            <a:endParaRPr lang="en-US" dirty="0"/>
          </a:p>
        </p:txBody>
      </p:sp>
    </p:spTree>
    <p:extLst>
      <p:ext uri="{BB962C8B-B14F-4D97-AF65-F5344CB8AC3E}">
        <p14:creationId xmlns:p14="http://schemas.microsoft.com/office/powerpoint/2010/main" val="582018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953D70A-22B9-7946-A4B4-ED3E9790D5F2}"/>
              </a:ext>
            </a:extLst>
          </p:cNvPr>
          <p:cNvGraphicFramePr>
            <a:graphicFrameLocks noGrp="1"/>
          </p:cNvGraphicFramePr>
          <p:nvPr>
            <p:ph idx="1"/>
          </p:nvPr>
        </p:nvGraphicFramePr>
        <p:xfrm>
          <a:off x="87871" y="1069676"/>
          <a:ext cx="11862487"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99F9CBE2-D0EE-5F4A-9ABE-6BB040BACEB0}"/>
              </a:ext>
            </a:extLst>
          </p:cNvPr>
          <p:cNvSpPr>
            <a:spLocks noGrp="1"/>
          </p:cNvSpPr>
          <p:nvPr>
            <p:ph type="title"/>
          </p:nvPr>
        </p:nvSpPr>
        <p:spPr/>
        <p:txBody>
          <a:bodyPr/>
          <a:lstStyle/>
          <a:p>
            <a:pPr>
              <a:lnSpc>
                <a:spcPct val="90000"/>
              </a:lnSpc>
              <a:spcAft>
                <a:spcPts val="800"/>
              </a:spcAft>
            </a:pPr>
            <a:r>
              <a:rPr lang="en-US" dirty="0">
                <a:solidFill>
                  <a:schemeClr val="bg1"/>
                </a:solidFill>
              </a:rPr>
              <a:t>Diagnosing the root causes of bias in AI/ML Systems</a:t>
            </a:r>
            <a:endParaRPr lang="en-US" b="1" dirty="0">
              <a:solidFill>
                <a:schemeClr val="bg1"/>
              </a:solidFill>
            </a:endParaRPr>
          </a:p>
        </p:txBody>
      </p:sp>
      <p:sp>
        <p:nvSpPr>
          <p:cNvPr id="2" name="Rectangle 1">
            <a:extLst>
              <a:ext uri="{FF2B5EF4-FFF2-40B4-BE49-F238E27FC236}">
                <a16:creationId xmlns:a16="http://schemas.microsoft.com/office/drawing/2014/main" id="{89BFAF30-B40E-434C-97D6-D1C2ACF9FC8F}"/>
              </a:ext>
            </a:extLst>
          </p:cNvPr>
          <p:cNvSpPr/>
          <p:nvPr/>
        </p:nvSpPr>
        <p:spPr>
          <a:xfrm>
            <a:off x="5036997" y="4128946"/>
            <a:ext cx="2703219" cy="1077026"/>
          </a:xfrm>
          <a:prstGeom prst="rect">
            <a:avLst/>
          </a:prstGeom>
        </p:spPr>
        <p:txBody>
          <a:bodyPr wrap="square">
            <a:spAutoFit/>
          </a:bodyPr>
          <a:lstStyle/>
          <a:p>
            <a:pPr defTabSz="609585" fontAlgn="base">
              <a:spcBef>
                <a:spcPct val="0"/>
              </a:spcBef>
              <a:spcAft>
                <a:spcPct val="0"/>
              </a:spcAft>
            </a:pPr>
            <a:r>
              <a:rPr lang="en-US" sz="2133" dirty="0">
                <a:solidFill>
                  <a:prstClr val="black"/>
                </a:solidFill>
                <a:latin typeface="Calibri" charset="0"/>
                <a:ea typeface="ＭＳ Ｐゴシック" charset="0"/>
              </a:rPr>
              <a:t>System Developers</a:t>
            </a:r>
          </a:p>
          <a:p>
            <a:pPr defTabSz="609585" fontAlgn="base">
              <a:spcBef>
                <a:spcPct val="0"/>
              </a:spcBef>
              <a:spcAft>
                <a:spcPct val="0"/>
              </a:spcAft>
            </a:pPr>
            <a:r>
              <a:rPr lang="en-US" sz="2133" dirty="0">
                <a:solidFill>
                  <a:prstClr val="black"/>
                </a:solidFill>
                <a:latin typeface="Calibri" charset="0"/>
                <a:ea typeface="ＭＳ Ｐゴシック" charset="0"/>
              </a:rPr>
              <a:t>Complexity or flaws</a:t>
            </a:r>
          </a:p>
          <a:p>
            <a:pPr defTabSz="609585" fontAlgn="base">
              <a:spcBef>
                <a:spcPct val="0"/>
              </a:spcBef>
              <a:spcAft>
                <a:spcPct val="0"/>
              </a:spcAft>
            </a:pPr>
            <a:r>
              <a:rPr lang="en-US" sz="2133" dirty="0">
                <a:solidFill>
                  <a:prstClr val="black"/>
                </a:solidFill>
                <a:latin typeface="Calibri" charset="0"/>
                <a:ea typeface="ＭＳ Ｐゴシック" charset="0"/>
              </a:rPr>
              <a:t>Design Choices </a:t>
            </a:r>
          </a:p>
        </p:txBody>
      </p:sp>
      <p:sp>
        <p:nvSpPr>
          <p:cNvPr id="5" name="Rectangle 4">
            <a:extLst>
              <a:ext uri="{FF2B5EF4-FFF2-40B4-BE49-F238E27FC236}">
                <a16:creationId xmlns:a16="http://schemas.microsoft.com/office/drawing/2014/main" id="{9957355B-1F41-494D-830A-1E65CBE8827C}"/>
              </a:ext>
            </a:extLst>
          </p:cNvPr>
          <p:cNvSpPr/>
          <p:nvPr/>
        </p:nvSpPr>
        <p:spPr>
          <a:xfrm>
            <a:off x="1794059" y="4128945"/>
            <a:ext cx="3440733" cy="1077026"/>
          </a:xfrm>
          <a:prstGeom prst="rect">
            <a:avLst/>
          </a:prstGeom>
        </p:spPr>
        <p:txBody>
          <a:bodyPr wrap="square">
            <a:spAutoFit/>
          </a:bodyPr>
          <a:lstStyle/>
          <a:p>
            <a:pPr marL="609569" lvl="1" defTabSz="457178" fontAlgn="base">
              <a:spcBef>
                <a:spcPct val="0"/>
              </a:spcBef>
              <a:spcAft>
                <a:spcPct val="0"/>
              </a:spcAft>
            </a:pPr>
            <a:r>
              <a:rPr lang="en-US" sz="2133" dirty="0">
                <a:solidFill>
                  <a:prstClr val="black"/>
                </a:solidFill>
                <a:latin typeface="Calibri" charset="0"/>
                <a:ea typeface="ＭＳ Ｐゴシック" charset="0"/>
              </a:rPr>
              <a:t>Sample Bias</a:t>
            </a:r>
          </a:p>
          <a:p>
            <a:pPr marL="609569" lvl="1" defTabSz="457178" fontAlgn="base">
              <a:spcBef>
                <a:spcPct val="0"/>
              </a:spcBef>
              <a:spcAft>
                <a:spcPct val="0"/>
              </a:spcAft>
            </a:pPr>
            <a:r>
              <a:rPr lang="en-US" sz="2133" dirty="0">
                <a:solidFill>
                  <a:prstClr val="black"/>
                </a:solidFill>
                <a:latin typeface="Calibri" charset="0"/>
                <a:ea typeface="ＭＳ Ｐゴシック" charset="0"/>
              </a:rPr>
              <a:t>Measurement Bias</a:t>
            </a:r>
          </a:p>
          <a:p>
            <a:pPr marL="609569" lvl="1" defTabSz="457178" fontAlgn="base">
              <a:spcBef>
                <a:spcPct val="0"/>
              </a:spcBef>
              <a:spcAft>
                <a:spcPct val="0"/>
              </a:spcAft>
            </a:pPr>
            <a:r>
              <a:rPr lang="en-US" sz="2133" dirty="0">
                <a:solidFill>
                  <a:prstClr val="black"/>
                </a:solidFill>
                <a:latin typeface="Calibri" charset="0"/>
                <a:ea typeface="ＭＳ Ｐゴシック" charset="0"/>
              </a:rPr>
              <a:t>Label Bias</a:t>
            </a:r>
          </a:p>
        </p:txBody>
      </p:sp>
      <p:sp>
        <p:nvSpPr>
          <p:cNvPr id="11" name="TextBox 10">
            <a:extLst>
              <a:ext uri="{FF2B5EF4-FFF2-40B4-BE49-F238E27FC236}">
                <a16:creationId xmlns:a16="http://schemas.microsoft.com/office/drawing/2014/main" id="{056EB38C-C5E8-734E-A884-0F228CEE0751}"/>
              </a:ext>
            </a:extLst>
          </p:cNvPr>
          <p:cNvSpPr txBox="1"/>
          <p:nvPr/>
        </p:nvSpPr>
        <p:spPr>
          <a:xfrm>
            <a:off x="516238" y="2018529"/>
            <a:ext cx="11159525" cy="502766"/>
          </a:xfrm>
          <a:prstGeom prst="rect">
            <a:avLst/>
          </a:prstGeom>
          <a:noFill/>
        </p:spPr>
        <p:txBody>
          <a:bodyPr wrap="square">
            <a:spAutoFit/>
          </a:bodyPr>
          <a:lstStyle/>
          <a:p>
            <a:pPr defTabSz="609585" fontAlgn="base">
              <a:spcBef>
                <a:spcPct val="0"/>
              </a:spcBef>
              <a:spcAft>
                <a:spcPct val="0"/>
              </a:spcAft>
            </a:pPr>
            <a:r>
              <a:rPr lang="en-US" sz="2667" dirty="0">
                <a:solidFill>
                  <a:prstClr val="black"/>
                </a:solidFill>
                <a:latin typeface="Calibri" charset="0"/>
                <a:ea typeface="ＭＳ Ｐゴシック" charset="0"/>
              </a:rPr>
              <a:t>Bias and disparity (in outcomes) can come from any of these four components</a:t>
            </a:r>
          </a:p>
        </p:txBody>
      </p:sp>
    </p:spTree>
    <p:extLst>
      <p:ext uri="{BB962C8B-B14F-4D97-AF65-F5344CB8AC3E}">
        <p14:creationId xmlns:p14="http://schemas.microsoft.com/office/powerpoint/2010/main" val="366924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DB62EF61-F651-3C43-BEED-805480128E21}"/>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640CB942-B6B0-284F-94EE-DAA36E8740EB}"/>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25DE5F47-6F09-D644-B951-7ECCCE199BBD}"/>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graphicEl>
                                              <a:dgm id="{A81B3B9C-94DD-7049-8278-CBDCBD9310BC}"/>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graphicEl>
                                              <a:dgm id="{01EF44C5-252B-0A4C-A30C-84CCF917CBC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E1EB2EAF-2685-2145-B9F3-CD0B1D45E34B}"/>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graphicEl>
                                              <a:dgm id="{6D4D51E8-C9B9-9A4E-8104-8412D5416B4E}"/>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graphicEl>
                                              <a:dgm id="{DDA29801-4FFE-E148-B2C2-F3ED5401E54F}"/>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graphicEl>
                                              <a:dgm id="{3D4D8B31-373B-B045-80B9-309C115BBC9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2" grpId="0"/>
      <p:bldP spid="5"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5D3B-EB08-4B4C-8C04-9797DEF5ADFA}"/>
              </a:ext>
            </a:extLst>
          </p:cNvPr>
          <p:cNvSpPr>
            <a:spLocks noGrp="1"/>
          </p:cNvSpPr>
          <p:nvPr>
            <p:ph type="title" idx="4294967295"/>
          </p:nvPr>
        </p:nvSpPr>
        <p:spPr>
          <a:xfrm>
            <a:off x="415131" y="1529598"/>
            <a:ext cx="11361737" cy="3234907"/>
          </a:xfrm>
        </p:spPr>
        <p:txBody>
          <a:bodyPr/>
          <a:lstStyle/>
          <a:p>
            <a:pPr algn="ctr"/>
            <a:r>
              <a:rPr lang="en-US" sz="5867" dirty="0">
                <a:solidFill>
                  <a:schemeClr val="tx1"/>
                </a:solidFill>
              </a:rPr>
              <a:t>We know data and ML can help improve society but we have to do it responsibly and ethically</a:t>
            </a:r>
          </a:p>
        </p:txBody>
      </p:sp>
    </p:spTree>
    <p:extLst>
      <p:ext uri="{BB962C8B-B14F-4D97-AF65-F5344CB8AC3E}">
        <p14:creationId xmlns:p14="http://schemas.microsoft.com/office/powerpoint/2010/main" val="3590549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91"/>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Bias can be introduced in every step of the ML pipeline </a:t>
            </a:r>
            <a:endParaRPr sz="3200" dirty="0"/>
          </a:p>
        </p:txBody>
      </p:sp>
      <p:grpSp>
        <p:nvGrpSpPr>
          <p:cNvPr id="725" name="Google Shape;725;p91"/>
          <p:cNvGrpSpPr/>
          <p:nvPr/>
        </p:nvGrpSpPr>
        <p:grpSpPr>
          <a:xfrm>
            <a:off x="412380" y="2548781"/>
            <a:ext cx="11224077" cy="2629056"/>
            <a:chOff x="4464" y="675209"/>
            <a:chExt cx="9135169" cy="2214501"/>
          </a:xfrm>
        </p:grpSpPr>
        <p:sp>
          <p:nvSpPr>
            <p:cNvPr id="726" name="Google Shape;726;p91"/>
            <p:cNvSpPr/>
            <p:nvPr/>
          </p:nvSpPr>
          <p:spPr>
            <a:xfrm>
              <a:off x="4464" y="675209"/>
              <a:ext cx="1384200" cy="830400"/>
            </a:xfrm>
            <a:prstGeom prst="roundRect">
              <a:avLst>
                <a:gd name="adj" fmla="val 1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27" name="Google Shape;727;p91"/>
            <p:cNvSpPr txBox="1"/>
            <p:nvPr/>
          </p:nvSpPr>
          <p:spPr>
            <a:xfrm>
              <a:off x="28787"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Get Data</a:t>
              </a:r>
              <a:endParaRPr sz="1867"/>
            </a:p>
          </p:txBody>
        </p:sp>
        <p:sp>
          <p:nvSpPr>
            <p:cNvPr id="728" name="Google Shape;728;p91"/>
            <p:cNvSpPr/>
            <p:nvPr/>
          </p:nvSpPr>
          <p:spPr>
            <a:xfrm>
              <a:off x="1510367" y="918811"/>
              <a:ext cx="293400" cy="343200"/>
            </a:xfrm>
            <a:prstGeom prst="rightArrow">
              <a:avLst>
                <a:gd name="adj1" fmla="val 60000"/>
                <a:gd name="adj2" fmla="val 5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29" name="Google Shape;729;p91"/>
            <p:cNvSpPr txBox="1"/>
            <p:nvPr/>
          </p:nvSpPr>
          <p:spPr>
            <a:xfrm>
              <a:off x="1510367"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30" name="Google Shape;730;p91"/>
            <p:cNvSpPr/>
            <p:nvPr/>
          </p:nvSpPr>
          <p:spPr>
            <a:xfrm>
              <a:off x="1942207" y="675209"/>
              <a:ext cx="1384200" cy="830400"/>
            </a:xfrm>
            <a:prstGeom prst="roundRect">
              <a:avLst>
                <a:gd name="adj" fmla="val 1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1" name="Google Shape;731;p91"/>
            <p:cNvSpPr txBox="1"/>
            <p:nvPr/>
          </p:nvSpPr>
          <p:spPr>
            <a:xfrm>
              <a:off x="1966530"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Store and Link Data</a:t>
              </a:r>
              <a:endParaRPr sz="2133" b="1">
                <a:solidFill>
                  <a:schemeClr val="dk1"/>
                </a:solidFill>
                <a:latin typeface="Calibri"/>
                <a:ea typeface="Calibri"/>
                <a:cs typeface="Calibri"/>
                <a:sym typeface="Calibri"/>
              </a:endParaRPr>
            </a:p>
          </p:txBody>
        </p:sp>
        <p:sp>
          <p:nvSpPr>
            <p:cNvPr id="732" name="Google Shape;732;p91"/>
            <p:cNvSpPr/>
            <p:nvPr/>
          </p:nvSpPr>
          <p:spPr>
            <a:xfrm>
              <a:off x="3448109" y="918811"/>
              <a:ext cx="293400" cy="343200"/>
            </a:xfrm>
            <a:prstGeom prst="rightArrow">
              <a:avLst>
                <a:gd name="adj1" fmla="val 60000"/>
                <a:gd name="adj2" fmla="val 5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3" name="Google Shape;733;p91"/>
            <p:cNvSpPr txBox="1"/>
            <p:nvPr/>
          </p:nvSpPr>
          <p:spPr>
            <a:xfrm>
              <a:off x="3448109"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34" name="Google Shape;734;p91"/>
            <p:cNvSpPr/>
            <p:nvPr/>
          </p:nvSpPr>
          <p:spPr>
            <a:xfrm>
              <a:off x="3879949" y="675209"/>
              <a:ext cx="1384200" cy="830400"/>
            </a:xfrm>
            <a:prstGeom prst="roundRect">
              <a:avLst>
                <a:gd name="adj" fmla="val 1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5" name="Google Shape;735;p91"/>
            <p:cNvSpPr txBox="1"/>
            <p:nvPr/>
          </p:nvSpPr>
          <p:spPr>
            <a:xfrm>
              <a:off x="3904272"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Process Data</a:t>
              </a:r>
              <a:endParaRPr sz="1867"/>
            </a:p>
          </p:txBody>
        </p:sp>
        <p:sp>
          <p:nvSpPr>
            <p:cNvPr id="736" name="Google Shape;736;p91"/>
            <p:cNvSpPr/>
            <p:nvPr/>
          </p:nvSpPr>
          <p:spPr>
            <a:xfrm>
              <a:off x="5385851" y="918811"/>
              <a:ext cx="293400" cy="343200"/>
            </a:xfrm>
            <a:prstGeom prst="rightArrow">
              <a:avLst>
                <a:gd name="adj1" fmla="val 60000"/>
                <a:gd name="adj2" fmla="val 5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7" name="Google Shape;737;p91"/>
            <p:cNvSpPr txBox="1"/>
            <p:nvPr/>
          </p:nvSpPr>
          <p:spPr>
            <a:xfrm>
              <a:off x="5385851"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38" name="Google Shape;738;p91"/>
            <p:cNvSpPr/>
            <p:nvPr/>
          </p:nvSpPr>
          <p:spPr>
            <a:xfrm>
              <a:off x="5817691" y="675209"/>
              <a:ext cx="1384200" cy="830400"/>
            </a:xfrm>
            <a:prstGeom prst="roundRect">
              <a:avLst>
                <a:gd name="adj" fmla="val 1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9" name="Google Shape;739;p91"/>
            <p:cNvSpPr txBox="1"/>
            <p:nvPr/>
          </p:nvSpPr>
          <p:spPr>
            <a:xfrm>
              <a:off x="5842014"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Explore Data</a:t>
              </a:r>
              <a:endParaRPr sz="1867"/>
            </a:p>
          </p:txBody>
        </p:sp>
        <p:sp>
          <p:nvSpPr>
            <p:cNvPr id="740" name="Google Shape;740;p91"/>
            <p:cNvSpPr/>
            <p:nvPr/>
          </p:nvSpPr>
          <p:spPr>
            <a:xfrm>
              <a:off x="7323593" y="918811"/>
              <a:ext cx="293400" cy="343200"/>
            </a:xfrm>
            <a:prstGeom prst="rightArrow">
              <a:avLst>
                <a:gd name="adj1" fmla="val 60000"/>
                <a:gd name="adj2" fmla="val 5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1" name="Google Shape;741;p91"/>
            <p:cNvSpPr txBox="1"/>
            <p:nvPr/>
          </p:nvSpPr>
          <p:spPr>
            <a:xfrm>
              <a:off x="7323593"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42" name="Google Shape;742;p91"/>
            <p:cNvSpPr/>
            <p:nvPr/>
          </p:nvSpPr>
          <p:spPr>
            <a:xfrm>
              <a:off x="7755433" y="675209"/>
              <a:ext cx="1384200" cy="830400"/>
            </a:xfrm>
            <a:prstGeom prst="roundRect">
              <a:avLst>
                <a:gd name="adj" fmla="val 10000"/>
              </a:avLst>
            </a:prstGeom>
            <a:gradFill>
              <a:gsLst>
                <a:gs pos="0">
                  <a:srgbClr val="FF9228"/>
                </a:gs>
                <a:gs pos="100000">
                  <a:srgbClr val="FFB771"/>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3" name="Google Shape;743;p91"/>
            <p:cNvSpPr txBox="1"/>
            <p:nvPr/>
          </p:nvSpPr>
          <p:spPr>
            <a:xfrm>
              <a:off x="7779756"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Modeling</a:t>
              </a:r>
              <a:endParaRPr sz="1867"/>
            </a:p>
          </p:txBody>
        </p:sp>
        <p:sp>
          <p:nvSpPr>
            <p:cNvPr id="744" name="Google Shape;744;p91"/>
            <p:cNvSpPr/>
            <p:nvPr/>
          </p:nvSpPr>
          <p:spPr>
            <a:xfrm rot="5400000">
              <a:off x="8300812" y="1602571"/>
              <a:ext cx="293400" cy="343200"/>
            </a:xfrm>
            <a:prstGeom prst="rightArrow">
              <a:avLst>
                <a:gd name="adj1" fmla="val 60000"/>
                <a:gd name="adj2" fmla="val 50000"/>
              </a:avLst>
            </a:prstGeom>
            <a:gradFill>
              <a:gsLst>
                <a:gs pos="0">
                  <a:srgbClr val="FF9228"/>
                </a:gs>
                <a:gs pos="100000">
                  <a:srgbClr val="FFB771"/>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5" name="Google Shape;745;p91"/>
            <p:cNvSpPr txBox="1"/>
            <p:nvPr/>
          </p:nvSpPr>
          <p:spPr>
            <a:xfrm>
              <a:off x="8344507" y="1627471"/>
              <a:ext cx="206100" cy="2055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46" name="Google Shape;746;p91"/>
            <p:cNvSpPr/>
            <p:nvPr/>
          </p:nvSpPr>
          <p:spPr>
            <a:xfrm>
              <a:off x="7755433" y="2059310"/>
              <a:ext cx="1384200" cy="830400"/>
            </a:xfrm>
            <a:prstGeom prst="roundRect">
              <a:avLst>
                <a:gd name="adj" fmla="val 1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7" name="Google Shape;747;p91"/>
            <p:cNvSpPr txBox="1"/>
            <p:nvPr/>
          </p:nvSpPr>
          <p:spPr>
            <a:xfrm>
              <a:off x="7779756"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Test</a:t>
              </a:r>
              <a:endParaRPr sz="1867"/>
            </a:p>
          </p:txBody>
        </p:sp>
        <p:sp>
          <p:nvSpPr>
            <p:cNvPr id="748" name="Google Shape;748;p91"/>
            <p:cNvSpPr/>
            <p:nvPr/>
          </p:nvSpPr>
          <p:spPr>
            <a:xfrm rot="10800000">
              <a:off x="7340232" y="2302969"/>
              <a:ext cx="293400" cy="343200"/>
            </a:xfrm>
            <a:prstGeom prst="rightArrow">
              <a:avLst>
                <a:gd name="adj1" fmla="val 60000"/>
                <a:gd name="adj2" fmla="val 5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9" name="Google Shape;749;p91"/>
            <p:cNvSpPr txBox="1"/>
            <p:nvPr/>
          </p:nvSpPr>
          <p:spPr>
            <a:xfrm>
              <a:off x="7428232"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50" name="Google Shape;750;p91"/>
            <p:cNvSpPr/>
            <p:nvPr/>
          </p:nvSpPr>
          <p:spPr>
            <a:xfrm>
              <a:off x="5817691" y="2059310"/>
              <a:ext cx="1384200" cy="830400"/>
            </a:xfrm>
            <a:prstGeom prst="roundRect">
              <a:avLst>
                <a:gd name="adj" fmla="val 1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1" name="Google Shape;751;p91"/>
            <p:cNvSpPr txBox="1"/>
            <p:nvPr/>
          </p:nvSpPr>
          <p:spPr>
            <a:xfrm>
              <a:off x="5842014"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Evaluate &amp; Select</a:t>
              </a:r>
              <a:endParaRPr sz="1867"/>
            </a:p>
          </p:txBody>
        </p:sp>
        <p:sp>
          <p:nvSpPr>
            <p:cNvPr id="752" name="Google Shape;752;p91"/>
            <p:cNvSpPr/>
            <p:nvPr/>
          </p:nvSpPr>
          <p:spPr>
            <a:xfrm rot="10800000">
              <a:off x="5402489" y="2302969"/>
              <a:ext cx="293400" cy="343200"/>
            </a:xfrm>
            <a:prstGeom prst="rightArrow">
              <a:avLst>
                <a:gd name="adj1" fmla="val 60000"/>
                <a:gd name="adj2" fmla="val 5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3" name="Google Shape;753;p91"/>
            <p:cNvSpPr txBox="1"/>
            <p:nvPr/>
          </p:nvSpPr>
          <p:spPr>
            <a:xfrm>
              <a:off x="5490489"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700"/>
              </a:pPr>
              <a:endParaRPr sz="933" b="1">
                <a:solidFill>
                  <a:schemeClr val="dk1"/>
                </a:solidFill>
                <a:latin typeface="Calibri"/>
                <a:ea typeface="Calibri"/>
                <a:cs typeface="Calibri"/>
                <a:sym typeface="Calibri"/>
              </a:endParaRPr>
            </a:p>
          </p:txBody>
        </p:sp>
        <p:sp>
          <p:nvSpPr>
            <p:cNvPr id="754" name="Google Shape;754;p91"/>
            <p:cNvSpPr/>
            <p:nvPr/>
          </p:nvSpPr>
          <p:spPr>
            <a:xfrm>
              <a:off x="3879949" y="2059310"/>
              <a:ext cx="1384200" cy="830400"/>
            </a:xfrm>
            <a:prstGeom prst="roundRect">
              <a:avLst>
                <a:gd name="adj" fmla="val 1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5" name="Google Shape;755;p91"/>
            <p:cNvSpPr txBox="1"/>
            <p:nvPr/>
          </p:nvSpPr>
          <p:spPr>
            <a:xfrm>
              <a:off x="3904272"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Deploy</a:t>
              </a:r>
              <a:endParaRPr sz="1867"/>
            </a:p>
          </p:txBody>
        </p:sp>
        <p:sp>
          <p:nvSpPr>
            <p:cNvPr id="756" name="Google Shape;756;p91"/>
            <p:cNvSpPr/>
            <p:nvPr/>
          </p:nvSpPr>
          <p:spPr>
            <a:xfrm rot="10800000">
              <a:off x="3464747" y="2302969"/>
              <a:ext cx="293400" cy="343200"/>
            </a:xfrm>
            <a:prstGeom prst="rightArrow">
              <a:avLst>
                <a:gd name="adj1" fmla="val 60000"/>
                <a:gd name="adj2" fmla="val 5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7" name="Google Shape;757;p91"/>
            <p:cNvSpPr txBox="1"/>
            <p:nvPr/>
          </p:nvSpPr>
          <p:spPr>
            <a:xfrm>
              <a:off x="3552747"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700"/>
              </a:pPr>
              <a:endParaRPr sz="933" b="1">
                <a:solidFill>
                  <a:schemeClr val="dk1"/>
                </a:solidFill>
                <a:latin typeface="Calibri"/>
                <a:ea typeface="Calibri"/>
                <a:cs typeface="Calibri"/>
                <a:sym typeface="Calibri"/>
              </a:endParaRPr>
            </a:p>
          </p:txBody>
        </p:sp>
        <p:sp>
          <p:nvSpPr>
            <p:cNvPr id="758" name="Google Shape;758;p91"/>
            <p:cNvSpPr/>
            <p:nvPr/>
          </p:nvSpPr>
          <p:spPr>
            <a:xfrm>
              <a:off x="1942207" y="2059310"/>
              <a:ext cx="1384200" cy="830400"/>
            </a:xfrm>
            <a:prstGeom prst="roundRect">
              <a:avLst>
                <a:gd name="adj" fmla="val 1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9" name="Google Shape;759;p91"/>
            <p:cNvSpPr txBox="1"/>
            <p:nvPr/>
          </p:nvSpPr>
          <p:spPr>
            <a:xfrm>
              <a:off x="1966530"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Maintain</a:t>
              </a:r>
              <a:endParaRPr sz="1867"/>
            </a:p>
          </p:txBody>
        </p:sp>
        <p:sp>
          <p:nvSpPr>
            <p:cNvPr id="760" name="Google Shape;760;p91"/>
            <p:cNvSpPr/>
            <p:nvPr/>
          </p:nvSpPr>
          <p:spPr>
            <a:xfrm rot="10800000">
              <a:off x="1527005" y="2302969"/>
              <a:ext cx="293400" cy="343200"/>
            </a:xfrm>
            <a:prstGeom prst="rightArrow">
              <a:avLst>
                <a:gd name="adj1" fmla="val 60000"/>
                <a:gd name="adj2" fmla="val 5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61" name="Google Shape;761;p91"/>
            <p:cNvSpPr txBox="1"/>
            <p:nvPr/>
          </p:nvSpPr>
          <p:spPr>
            <a:xfrm>
              <a:off x="1615005"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700"/>
              </a:pPr>
              <a:endParaRPr sz="933" b="1">
                <a:solidFill>
                  <a:schemeClr val="dk1"/>
                </a:solidFill>
                <a:latin typeface="Calibri"/>
                <a:ea typeface="Calibri"/>
                <a:cs typeface="Calibri"/>
                <a:sym typeface="Calibri"/>
              </a:endParaRPr>
            </a:p>
          </p:txBody>
        </p:sp>
        <p:sp>
          <p:nvSpPr>
            <p:cNvPr id="762" name="Google Shape;762;p91"/>
            <p:cNvSpPr/>
            <p:nvPr/>
          </p:nvSpPr>
          <p:spPr>
            <a:xfrm>
              <a:off x="4464" y="2059310"/>
              <a:ext cx="1384200" cy="830400"/>
            </a:xfrm>
            <a:prstGeom prst="roundRect">
              <a:avLst>
                <a:gd name="adj" fmla="val 10000"/>
              </a:avLst>
            </a:prstGeom>
            <a:gradFill>
              <a:gsLst>
                <a:gs pos="0">
                  <a:srgbClr val="FF9228"/>
                </a:gs>
                <a:gs pos="100000">
                  <a:srgbClr val="FFB771"/>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63" name="Google Shape;763;p91"/>
            <p:cNvSpPr txBox="1"/>
            <p:nvPr/>
          </p:nvSpPr>
          <p:spPr>
            <a:xfrm>
              <a:off x="28787" y="2083633"/>
              <a:ext cx="1335600" cy="781800"/>
            </a:xfrm>
            <a:prstGeom prst="rect">
              <a:avLst/>
            </a:prstGeom>
            <a:noFill/>
            <a:ln>
              <a:noFill/>
            </a:ln>
          </p:spPr>
          <p:txBody>
            <a:bodyPr spcFirstLastPara="1" wrap="square" lIns="71100" tIns="71100" rIns="71100" bIns="71100" anchor="ctr" anchorCtr="0">
              <a:noAutofit/>
            </a:bodyPr>
            <a:lstStyle/>
            <a:p>
              <a:pPr algn="ctr">
                <a:lnSpc>
                  <a:spcPct val="90000"/>
                </a:lnSpc>
                <a:buClr>
                  <a:schemeClr val="dk1"/>
                </a:buClr>
                <a:buSzPts val="1400"/>
              </a:pPr>
              <a:r>
                <a:rPr lang="en" sz="1867" b="1">
                  <a:solidFill>
                    <a:schemeClr val="dk1"/>
                  </a:solidFill>
                  <a:latin typeface="Calibri"/>
                  <a:ea typeface="Calibri"/>
                  <a:cs typeface="Calibri"/>
                  <a:sym typeface="Calibri"/>
                </a:rPr>
                <a:t>Communicate</a:t>
              </a:r>
              <a:endParaRPr sz="1867"/>
            </a:p>
          </p:txBody>
        </p:sp>
      </p:grpSp>
    </p:spTree>
    <p:extLst>
      <p:ext uri="{BB962C8B-B14F-4D97-AF65-F5344CB8AC3E}">
        <p14:creationId xmlns:p14="http://schemas.microsoft.com/office/powerpoint/2010/main" val="3835529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6DC0D54-0B18-6E49-BE26-E4BF7A51BAF3}"/>
              </a:ext>
            </a:extLst>
          </p:cNvPr>
          <p:cNvGraphicFramePr/>
          <p:nvPr/>
        </p:nvGraphicFramePr>
        <p:xfrm>
          <a:off x="0" y="859537"/>
          <a:ext cx="12192000" cy="5302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F0199F36-82BD-C781-CC20-68279DC263F7}"/>
              </a:ext>
            </a:extLst>
          </p:cNvPr>
          <p:cNvSpPr>
            <a:spLocks noGrp="1"/>
          </p:cNvSpPr>
          <p:nvPr>
            <p:ph type="title"/>
          </p:nvPr>
        </p:nvSpPr>
        <p:spPr/>
        <p:txBody>
          <a:bodyPr/>
          <a:lstStyle/>
          <a:p>
            <a:r>
              <a:rPr lang="en-US" dirty="0">
                <a:solidFill>
                  <a:schemeClr val="bg1"/>
                </a:solidFill>
              </a:rPr>
              <a:t>The focus should not just on making the ML model fair but rather on </a:t>
            </a:r>
            <a:r>
              <a:rPr lang="en-US" b="1" dirty="0">
                <a:solidFill>
                  <a:schemeClr val="bg1"/>
                </a:solidFill>
              </a:rPr>
              <a:t>making the overall system and outcomes fair</a:t>
            </a:r>
            <a:endParaRPr lang="en-US" dirty="0"/>
          </a:p>
        </p:txBody>
      </p:sp>
    </p:spTree>
    <p:extLst>
      <p:ext uri="{BB962C8B-B14F-4D97-AF65-F5344CB8AC3E}">
        <p14:creationId xmlns:p14="http://schemas.microsoft.com/office/powerpoint/2010/main" val="255623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ML Fairness Workflow</a:t>
            </a:r>
          </a:p>
        </p:txBody>
      </p:sp>
      <p:pic>
        <p:nvPicPr>
          <p:cNvPr id="2" name="Picture 2">
            <a:extLst>
              <a:ext uri="{FF2B5EF4-FFF2-40B4-BE49-F238E27FC236}">
                <a16:creationId xmlns:a16="http://schemas.microsoft.com/office/drawing/2014/main" id="{D5CD6B6D-3942-8B47-AFCC-30F7DAA5E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3875"/>
            <a:ext cx="12192000" cy="326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903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How can we reduce bias in ML models?</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fontAlgn="base"/>
            <a:r>
              <a:rPr lang="en-US" dirty="0"/>
              <a:t>Fix the world</a:t>
            </a:r>
            <a:br>
              <a:rPr lang="en-US" dirty="0"/>
            </a:br>
            <a:endParaRPr lang="en-US" sz="2000" dirty="0"/>
          </a:p>
          <a:p>
            <a:pPr fontAlgn="base"/>
            <a:r>
              <a:rPr lang="en-US" dirty="0"/>
              <a:t>Pre-Processing: Fix the input data</a:t>
            </a:r>
            <a:endParaRPr lang="en-US" sz="2000" dirty="0"/>
          </a:p>
          <a:p>
            <a:pPr lvl="1" fontAlgn="base">
              <a:spcBef>
                <a:spcPts val="0"/>
              </a:spcBef>
            </a:pPr>
            <a:r>
              <a:rPr lang="en-US" dirty="0"/>
              <a:t>Remove sensitive attributes (and correlated ones)</a:t>
            </a:r>
          </a:p>
          <a:p>
            <a:pPr lvl="1" fontAlgn="base">
              <a:spcBef>
                <a:spcPts val="0"/>
              </a:spcBef>
            </a:pPr>
            <a:r>
              <a:rPr lang="en-US" dirty="0"/>
              <a:t>Resample and/or reweight protected groups</a:t>
            </a:r>
            <a:br>
              <a:rPr lang="en-US" dirty="0"/>
            </a:br>
            <a:endParaRPr lang="en-US" sz="2000" dirty="0"/>
          </a:p>
          <a:p>
            <a:pPr fontAlgn="base"/>
            <a:r>
              <a:rPr lang="en-US" dirty="0"/>
              <a:t>In-Processing: Optimize for fairness in model training</a:t>
            </a:r>
            <a:br>
              <a:rPr lang="en-US" dirty="0"/>
            </a:br>
            <a:endParaRPr lang="en-US" sz="2000" dirty="0"/>
          </a:p>
          <a:p>
            <a:pPr fontAlgn="base"/>
            <a:r>
              <a:rPr lang="en-US" dirty="0"/>
              <a:t>Post-Processing</a:t>
            </a:r>
          </a:p>
          <a:p>
            <a:pPr lvl="1" fontAlgn="base">
              <a:spcBef>
                <a:spcPts val="0"/>
              </a:spcBef>
            </a:pPr>
            <a:r>
              <a:rPr lang="en-US" dirty="0"/>
              <a:t>Choose fair models during model selection</a:t>
            </a:r>
          </a:p>
          <a:p>
            <a:pPr lvl="1" fontAlgn="base">
              <a:spcBef>
                <a:spcPts val="0"/>
              </a:spcBef>
            </a:pPr>
            <a:r>
              <a:rPr lang="en-US" dirty="0"/>
              <a:t>Post-hoc adjustments to ‘de-</a:t>
            </a:r>
            <a:r>
              <a:rPr lang="en-US" dirty="0" err="1"/>
              <a:t>bias’</a:t>
            </a:r>
            <a:r>
              <a:rPr lang="en-US" dirty="0"/>
              <a:t> model scores</a:t>
            </a:r>
            <a:endParaRPr lang="en-US" sz="1600" dirty="0"/>
          </a:p>
        </p:txBody>
      </p:sp>
    </p:spTree>
    <p:extLst>
      <p:ext uri="{BB962C8B-B14F-4D97-AF65-F5344CB8AC3E}">
        <p14:creationId xmlns:p14="http://schemas.microsoft.com/office/powerpoint/2010/main" val="143524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How can we reduce bias in ML models?</a:t>
            </a:r>
            <a:endParaRPr lang="en-US" sz="3733" dirty="0"/>
          </a:p>
        </p:txBody>
      </p:sp>
      <p:pic>
        <p:nvPicPr>
          <p:cNvPr id="3076" name="Picture 4">
            <a:extLst>
              <a:ext uri="{FF2B5EF4-FFF2-40B4-BE49-F238E27FC236}">
                <a16:creationId xmlns:a16="http://schemas.microsoft.com/office/drawing/2014/main" id="{F672BB76-6F32-384E-A25D-895C6C3D9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006" y="1044178"/>
            <a:ext cx="8281988" cy="57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853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What’s the Best Approach?</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marL="76200" indent="0" fontAlgn="base">
              <a:buNone/>
            </a:pPr>
            <a:endParaRPr lang="en-US" sz="3600" dirty="0"/>
          </a:p>
          <a:p>
            <a:pPr marL="76200" indent="0" fontAlgn="base">
              <a:buNone/>
            </a:pPr>
            <a:endParaRPr lang="en-US" sz="3600" dirty="0"/>
          </a:p>
          <a:p>
            <a:pPr marL="76200" indent="0" fontAlgn="base">
              <a:buNone/>
            </a:pPr>
            <a:r>
              <a:rPr lang="en-US" sz="3600" dirty="0"/>
              <a:t>We’ll explore this question in the next several sessions…</a:t>
            </a:r>
            <a:endParaRPr lang="en-US" dirty="0"/>
          </a:p>
        </p:txBody>
      </p:sp>
    </p:spTree>
    <p:extLst>
      <p:ext uri="{BB962C8B-B14F-4D97-AF65-F5344CB8AC3E}">
        <p14:creationId xmlns:p14="http://schemas.microsoft.com/office/powerpoint/2010/main" val="1776842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122971" cy="830997"/>
          </a:xfrm>
          <a:prstGeom prst="rect">
            <a:avLst/>
          </a:prstGeom>
          <a:noFill/>
        </p:spPr>
        <p:txBody>
          <a:bodyPr wrap="none" rtlCol="0">
            <a:spAutoFit/>
          </a:bodyPr>
          <a:lstStyle/>
          <a:p>
            <a:r>
              <a:rPr lang="en-US" sz="2400" dirty="0"/>
              <a:t>Each point is a different</a:t>
            </a:r>
          </a:p>
          <a:p>
            <a:r>
              <a:rPr lang="en-US" sz="2400" dirty="0"/>
              <a:t>model specification</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02785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380541" cy="1938992"/>
          </a:xfrm>
          <a:prstGeom prst="rect">
            <a:avLst/>
          </a:prstGeom>
          <a:noFill/>
        </p:spPr>
        <p:txBody>
          <a:bodyPr wrap="none" rtlCol="0">
            <a:spAutoFit/>
          </a:bodyPr>
          <a:lstStyle/>
          <a:p>
            <a:r>
              <a:rPr lang="en-US" sz="2400" dirty="0"/>
              <a:t>Each point is a different</a:t>
            </a:r>
          </a:p>
          <a:p>
            <a:r>
              <a:rPr lang="en-US" sz="2400" dirty="0"/>
              <a:t>model specification</a:t>
            </a:r>
          </a:p>
          <a:p>
            <a:endParaRPr lang="en-US" sz="2400" dirty="0"/>
          </a:p>
          <a:p>
            <a:r>
              <a:rPr lang="en-US" sz="2400" dirty="0"/>
              <a:t>Points further to the right</a:t>
            </a:r>
          </a:p>
          <a:p>
            <a:r>
              <a:rPr lang="en-US" sz="2400" dirty="0"/>
              <a:t>are </a:t>
            </a:r>
            <a:r>
              <a:rPr lang="en-US" sz="2400" dirty="0">
                <a:solidFill>
                  <a:srgbClr val="800002"/>
                </a:solidFill>
              </a:rPr>
              <a:t>more accurate</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24805062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380541" cy="3046988"/>
          </a:xfrm>
          <a:prstGeom prst="rect">
            <a:avLst/>
          </a:prstGeom>
          <a:noFill/>
        </p:spPr>
        <p:txBody>
          <a:bodyPr wrap="none" rtlCol="0">
            <a:spAutoFit/>
          </a:bodyPr>
          <a:lstStyle/>
          <a:p>
            <a:r>
              <a:rPr lang="en-US" sz="2400" dirty="0"/>
              <a:t>Each point is a different</a:t>
            </a:r>
          </a:p>
          <a:p>
            <a:r>
              <a:rPr lang="en-US" sz="2400" dirty="0"/>
              <a:t>model specification</a:t>
            </a:r>
          </a:p>
          <a:p>
            <a:endParaRPr lang="en-US" sz="2400" dirty="0"/>
          </a:p>
          <a:p>
            <a:r>
              <a:rPr lang="en-US" sz="2400" dirty="0"/>
              <a:t>Points further to the right</a:t>
            </a:r>
          </a:p>
          <a:p>
            <a:r>
              <a:rPr lang="en-US" sz="2400" dirty="0"/>
              <a:t>are </a:t>
            </a:r>
            <a:r>
              <a:rPr lang="en-US" sz="2400" dirty="0">
                <a:solidFill>
                  <a:srgbClr val="800002"/>
                </a:solidFill>
              </a:rPr>
              <a:t>more accurate</a:t>
            </a:r>
          </a:p>
          <a:p>
            <a:endParaRPr lang="en-US" sz="2400" dirty="0"/>
          </a:p>
          <a:p>
            <a:r>
              <a:rPr lang="en-US" sz="2400" dirty="0"/>
              <a:t>Points closer to 1 on the</a:t>
            </a:r>
          </a:p>
          <a:p>
            <a:r>
              <a:rPr lang="en-US" sz="2400" dirty="0"/>
              <a:t>y-axis are </a:t>
            </a:r>
            <a:r>
              <a:rPr lang="en-US" sz="2400" dirty="0">
                <a:solidFill>
                  <a:srgbClr val="0070C0"/>
                </a:solidFill>
              </a:rPr>
              <a:t>more fair</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583433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a:off x="7766463" y="3645725"/>
            <a:ext cx="1009402" cy="5041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3396480"/>
            <a:ext cx="3192412" cy="830997"/>
          </a:xfrm>
          <a:prstGeom prst="rect">
            <a:avLst/>
          </a:prstGeom>
          <a:noFill/>
        </p:spPr>
        <p:txBody>
          <a:bodyPr wrap="none" rtlCol="0">
            <a:spAutoFit/>
          </a:bodyPr>
          <a:lstStyle/>
          <a:p>
            <a:r>
              <a:rPr lang="en-US" sz="2400" dirty="0"/>
              <a:t>“Best” model just based</a:t>
            </a:r>
          </a:p>
          <a:p>
            <a:r>
              <a:rPr lang="en-US" sz="2400" dirty="0"/>
              <a:t>on top k precision</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676502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type="body" idx="4294967295"/>
          </p:nvPr>
        </p:nvSpPr>
        <p:spPr>
          <a:xfrm>
            <a:off x="415925" y="1151731"/>
            <a:ext cx="11360150" cy="4554538"/>
          </a:xfrm>
        </p:spPr>
        <p:txBody>
          <a:bodyPr>
            <a:normAutofit/>
          </a:bodyPr>
          <a:lstStyle/>
          <a:p>
            <a:pPr marL="0" indent="0" algn="ctr">
              <a:buNone/>
            </a:pPr>
            <a:r>
              <a:rPr lang="en-US" sz="5400" dirty="0">
                <a:solidFill>
                  <a:schemeClr val="tx1"/>
                </a:solidFill>
              </a:rPr>
              <a:t>We need to be ok with not having answers but raising more questions that can be empirically informed</a:t>
            </a:r>
          </a:p>
        </p:txBody>
      </p:sp>
    </p:spTree>
    <p:extLst>
      <p:ext uri="{BB962C8B-B14F-4D97-AF65-F5344CB8AC3E}">
        <p14:creationId xmlns:p14="http://schemas.microsoft.com/office/powerpoint/2010/main" val="2155548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flipV="1">
            <a:off x="7471461" y="4874821"/>
            <a:ext cx="1304404" cy="1562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4800198"/>
            <a:ext cx="2069093" cy="461665"/>
          </a:xfrm>
          <a:prstGeom prst="rect">
            <a:avLst/>
          </a:prstGeom>
          <a:noFill/>
        </p:spPr>
        <p:txBody>
          <a:bodyPr wrap="none" rtlCol="0">
            <a:spAutoFit/>
          </a:bodyPr>
          <a:lstStyle/>
          <a:p>
            <a:r>
              <a:rPr lang="en-US" sz="2400" dirty="0"/>
              <a:t>Pareto Frontier</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
        <p:nvSpPr>
          <p:cNvPr id="2" name="Freeform 1">
            <a:extLst>
              <a:ext uri="{FF2B5EF4-FFF2-40B4-BE49-F238E27FC236}">
                <a16:creationId xmlns:a16="http://schemas.microsoft.com/office/drawing/2014/main" id="{D6E6490D-DD46-654E-ABEF-3E047D2AFE79}"/>
              </a:ext>
            </a:extLst>
          </p:cNvPr>
          <p:cNvSpPr/>
          <p:nvPr/>
        </p:nvSpPr>
        <p:spPr>
          <a:xfrm>
            <a:off x="4013860" y="4203865"/>
            <a:ext cx="3740727" cy="1341912"/>
          </a:xfrm>
          <a:custGeom>
            <a:avLst/>
            <a:gdLst>
              <a:gd name="connsiteX0" fmla="*/ 3740727 w 3740727"/>
              <a:gd name="connsiteY0" fmla="*/ 0 h 1341912"/>
              <a:gd name="connsiteX1" fmla="*/ 3705101 w 3740727"/>
              <a:gd name="connsiteY1" fmla="*/ 154379 h 1341912"/>
              <a:gd name="connsiteX2" fmla="*/ 3681350 w 3740727"/>
              <a:gd name="connsiteY2" fmla="*/ 190005 h 1341912"/>
              <a:gd name="connsiteX3" fmla="*/ 3669475 w 3740727"/>
              <a:gd name="connsiteY3" fmla="*/ 225631 h 1341912"/>
              <a:gd name="connsiteX4" fmla="*/ 3657600 w 3740727"/>
              <a:gd name="connsiteY4" fmla="*/ 320634 h 1341912"/>
              <a:gd name="connsiteX5" fmla="*/ 3633849 w 3740727"/>
              <a:gd name="connsiteY5" fmla="*/ 356260 h 1341912"/>
              <a:gd name="connsiteX6" fmla="*/ 3610098 w 3740727"/>
              <a:gd name="connsiteY6" fmla="*/ 427512 h 1341912"/>
              <a:gd name="connsiteX7" fmla="*/ 3598223 w 3740727"/>
              <a:gd name="connsiteY7" fmla="*/ 463138 h 1341912"/>
              <a:gd name="connsiteX8" fmla="*/ 3562597 w 3740727"/>
              <a:gd name="connsiteY8" fmla="*/ 486888 h 1341912"/>
              <a:gd name="connsiteX9" fmla="*/ 3538846 w 3740727"/>
              <a:gd name="connsiteY9" fmla="*/ 522514 h 1341912"/>
              <a:gd name="connsiteX10" fmla="*/ 3503221 w 3740727"/>
              <a:gd name="connsiteY10" fmla="*/ 546265 h 1341912"/>
              <a:gd name="connsiteX11" fmla="*/ 3491345 w 3740727"/>
              <a:gd name="connsiteY11" fmla="*/ 581891 h 1341912"/>
              <a:gd name="connsiteX12" fmla="*/ 3443844 w 3740727"/>
              <a:gd name="connsiteY12" fmla="*/ 653143 h 1341912"/>
              <a:gd name="connsiteX13" fmla="*/ 3420093 w 3740727"/>
              <a:gd name="connsiteY13" fmla="*/ 688769 h 1341912"/>
              <a:gd name="connsiteX14" fmla="*/ 3384467 w 3740727"/>
              <a:gd name="connsiteY14" fmla="*/ 712519 h 1341912"/>
              <a:gd name="connsiteX15" fmla="*/ 3348841 w 3740727"/>
              <a:gd name="connsiteY15" fmla="*/ 748145 h 1341912"/>
              <a:gd name="connsiteX16" fmla="*/ 3277589 w 3740727"/>
              <a:gd name="connsiteY16" fmla="*/ 795647 h 1341912"/>
              <a:gd name="connsiteX17" fmla="*/ 3218213 w 3740727"/>
              <a:gd name="connsiteY17" fmla="*/ 855023 h 1341912"/>
              <a:gd name="connsiteX18" fmla="*/ 3182587 w 3740727"/>
              <a:gd name="connsiteY18" fmla="*/ 890649 h 1341912"/>
              <a:gd name="connsiteX19" fmla="*/ 3087584 w 3740727"/>
              <a:gd name="connsiteY19" fmla="*/ 914400 h 1341912"/>
              <a:gd name="connsiteX20" fmla="*/ 3004457 w 3740727"/>
              <a:gd name="connsiteY20" fmla="*/ 938151 h 1341912"/>
              <a:gd name="connsiteX21" fmla="*/ 2945080 w 3740727"/>
              <a:gd name="connsiteY21" fmla="*/ 950026 h 1341912"/>
              <a:gd name="connsiteX22" fmla="*/ 2850078 w 3740727"/>
              <a:gd name="connsiteY22" fmla="*/ 973777 h 1341912"/>
              <a:gd name="connsiteX23" fmla="*/ 2743200 w 3740727"/>
              <a:gd name="connsiteY23" fmla="*/ 1009403 h 1341912"/>
              <a:gd name="connsiteX24" fmla="*/ 2671948 w 3740727"/>
              <a:gd name="connsiteY24" fmla="*/ 1033153 h 1341912"/>
              <a:gd name="connsiteX25" fmla="*/ 2636322 w 3740727"/>
              <a:gd name="connsiteY25" fmla="*/ 1045029 h 1341912"/>
              <a:gd name="connsiteX26" fmla="*/ 2565070 w 3740727"/>
              <a:gd name="connsiteY26" fmla="*/ 1056904 h 1341912"/>
              <a:gd name="connsiteX27" fmla="*/ 2470067 w 3740727"/>
              <a:gd name="connsiteY27" fmla="*/ 1080654 h 1341912"/>
              <a:gd name="connsiteX28" fmla="*/ 2149434 w 3740727"/>
              <a:gd name="connsiteY28" fmla="*/ 1104405 h 1341912"/>
              <a:gd name="connsiteX29" fmla="*/ 1781298 w 3740727"/>
              <a:gd name="connsiteY29" fmla="*/ 1128156 h 1341912"/>
              <a:gd name="connsiteX30" fmla="*/ 1698171 w 3740727"/>
              <a:gd name="connsiteY30" fmla="*/ 1140031 h 1341912"/>
              <a:gd name="connsiteX31" fmla="*/ 1555667 w 3740727"/>
              <a:gd name="connsiteY31" fmla="*/ 1151906 h 1341912"/>
              <a:gd name="connsiteX32" fmla="*/ 1068779 w 3740727"/>
              <a:gd name="connsiteY32" fmla="*/ 1151906 h 1341912"/>
              <a:gd name="connsiteX33" fmla="*/ 997527 w 3740727"/>
              <a:gd name="connsiteY33" fmla="*/ 1175657 h 1341912"/>
              <a:gd name="connsiteX34" fmla="*/ 926275 w 3740727"/>
              <a:gd name="connsiteY34" fmla="*/ 1187532 h 1341912"/>
              <a:gd name="connsiteX35" fmla="*/ 593766 w 3740727"/>
              <a:gd name="connsiteY35" fmla="*/ 1211283 h 1341912"/>
              <a:gd name="connsiteX36" fmla="*/ 534389 w 3740727"/>
              <a:gd name="connsiteY36" fmla="*/ 1223158 h 1341912"/>
              <a:gd name="connsiteX37" fmla="*/ 463137 w 3740727"/>
              <a:gd name="connsiteY37" fmla="*/ 1235034 h 1341912"/>
              <a:gd name="connsiteX38" fmla="*/ 415636 w 3740727"/>
              <a:gd name="connsiteY38" fmla="*/ 1246909 h 1341912"/>
              <a:gd name="connsiteX39" fmla="*/ 332509 w 3740727"/>
              <a:gd name="connsiteY39" fmla="*/ 1270660 h 1341912"/>
              <a:gd name="connsiteX40" fmla="*/ 261257 w 3740727"/>
              <a:gd name="connsiteY40" fmla="*/ 1282535 h 1341912"/>
              <a:gd name="connsiteX41" fmla="*/ 225631 w 3740727"/>
              <a:gd name="connsiteY41" fmla="*/ 1294410 h 1341912"/>
              <a:gd name="connsiteX42" fmla="*/ 130628 w 3740727"/>
              <a:gd name="connsiteY42" fmla="*/ 1318161 h 1341912"/>
              <a:gd name="connsiteX43" fmla="*/ 83127 w 3740727"/>
              <a:gd name="connsiteY43" fmla="*/ 1330036 h 1341912"/>
              <a:gd name="connsiteX44" fmla="*/ 35626 w 3740727"/>
              <a:gd name="connsiteY44" fmla="*/ 1341912 h 1341912"/>
              <a:gd name="connsiteX45" fmla="*/ 0 w 3740727"/>
              <a:gd name="connsiteY45" fmla="*/ 1341912 h 13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40727" h="1341912">
                <a:moveTo>
                  <a:pt x="3740727" y="0"/>
                </a:moveTo>
                <a:cubicBezTo>
                  <a:pt x="3735252" y="38325"/>
                  <a:pt x="3728812" y="118813"/>
                  <a:pt x="3705101" y="154379"/>
                </a:cubicBezTo>
                <a:lnTo>
                  <a:pt x="3681350" y="190005"/>
                </a:lnTo>
                <a:cubicBezTo>
                  <a:pt x="3677392" y="201880"/>
                  <a:pt x="3671714" y="213315"/>
                  <a:pt x="3669475" y="225631"/>
                </a:cubicBezTo>
                <a:cubicBezTo>
                  <a:pt x="3663766" y="257030"/>
                  <a:pt x="3665997" y="289844"/>
                  <a:pt x="3657600" y="320634"/>
                </a:cubicBezTo>
                <a:cubicBezTo>
                  <a:pt x="3653845" y="334404"/>
                  <a:pt x="3641766" y="344385"/>
                  <a:pt x="3633849" y="356260"/>
                </a:cubicBezTo>
                <a:lnTo>
                  <a:pt x="3610098" y="427512"/>
                </a:lnTo>
                <a:cubicBezTo>
                  <a:pt x="3606140" y="439387"/>
                  <a:pt x="3608638" y="456195"/>
                  <a:pt x="3598223" y="463138"/>
                </a:cubicBezTo>
                <a:lnTo>
                  <a:pt x="3562597" y="486888"/>
                </a:lnTo>
                <a:cubicBezTo>
                  <a:pt x="3554680" y="498763"/>
                  <a:pt x="3548938" y="512422"/>
                  <a:pt x="3538846" y="522514"/>
                </a:cubicBezTo>
                <a:cubicBezTo>
                  <a:pt x="3528754" y="532606"/>
                  <a:pt x="3512137" y="535120"/>
                  <a:pt x="3503221" y="546265"/>
                </a:cubicBezTo>
                <a:cubicBezTo>
                  <a:pt x="3495401" y="556040"/>
                  <a:pt x="3497424" y="570949"/>
                  <a:pt x="3491345" y="581891"/>
                </a:cubicBezTo>
                <a:cubicBezTo>
                  <a:pt x="3477482" y="606844"/>
                  <a:pt x="3459678" y="629392"/>
                  <a:pt x="3443844" y="653143"/>
                </a:cubicBezTo>
                <a:cubicBezTo>
                  <a:pt x="3435927" y="665018"/>
                  <a:pt x="3431968" y="680852"/>
                  <a:pt x="3420093" y="688769"/>
                </a:cubicBezTo>
                <a:cubicBezTo>
                  <a:pt x="3408218" y="696686"/>
                  <a:pt x="3395431" y="703382"/>
                  <a:pt x="3384467" y="712519"/>
                </a:cubicBezTo>
                <a:cubicBezTo>
                  <a:pt x="3371565" y="723270"/>
                  <a:pt x="3362098" y="737834"/>
                  <a:pt x="3348841" y="748145"/>
                </a:cubicBezTo>
                <a:cubicBezTo>
                  <a:pt x="3326309" y="765670"/>
                  <a:pt x="3277589" y="795647"/>
                  <a:pt x="3277589" y="795647"/>
                </a:cubicBezTo>
                <a:cubicBezTo>
                  <a:pt x="3234047" y="860961"/>
                  <a:pt x="3277589" y="805543"/>
                  <a:pt x="3218213" y="855023"/>
                </a:cubicBezTo>
                <a:cubicBezTo>
                  <a:pt x="3205311" y="865774"/>
                  <a:pt x="3197876" y="883699"/>
                  <a:pt x="3182587" y="890649"/>
                </a:cubicBezTo>
                <a:cubicBezTo>
                  <a:pt x="3152871" y="904157"/>
                  <a:pt x="3118551" y="904078"/>
                  <a:pt x="3087584" y="914400"/>
                </a:cubicBezTo>
                <a:cubicBezTo>
                  <a:pt x="3047917" y="927622"/>
                  <a:pt x="3049182" y="928212"/>
                  <a:pt x="3004457" y="938151"/>
                </a:cubicBezTo>
                <a:cubicBezTo>
                  <a:pt x="2984753" y="942530"/>
                  <a:pt x="2964747" y="945487"/>
                  <a:pt x="2945080" y="950026"/>
                </a:cubicBezTo>
                <a:cubicBezTo>
                  <a:pt x="2913274" y="957366"/>
                  <a:pt x="2881045" y="963455"/>
                  <a:pt x="2850078" y="973777"/>
                </a:cubicBezTo>
                <a:lnTo>
                  <a:pt x="2743200" y="1009403"/>
                </a:lnTo>
                <a:lnTo>
                  <a:pt x="2671948" y="1033153"/>
                </a:lnTo>
                <a:cubicBezTo>
                  <a:pt x="2660073" y="1037112"/>
                  <a:pt x="2648669" y="1042971"/>
                  <a:pt x="2636322" y="1045029"/>
                </a:cubicBezTo>
                <a:cubicBezTo>
                  <a:pt x="2612571" y="1048987"/>
                  <a:pt x="2588614" y="1051859"/>
                  <a:pt x="2565070" y="1056904"/>
                </a:cubicBezTo>
                <a:cubicBezTo>
                  <a:pt x="2533152" y="1063743"/>
                  <a:pt x="2502547" y="1077406"/>
                  <a:pt x="2470067" y="1080654"/>
                </a:cubicBezTo>
                <a:cubicBezTo>
                  <a:pt x="2284239" y="1099238"/>
                  <a:pt x="2391027" y="1090194"/>
                  <a:pt x="2149434" y="1104405"/>
                </a:cubicBezTo>
                <a:cubicBezTo>
                  <a:pt x="1921542" y="1132891"/>
                  <a:pt x="2207567" y="1099738"/>
                  <a:pt x="1781298" y="1128156"/>
                </a:cubicBezTo>
                <a:cubicBezTo>
                  <a:pt x="1753370" y="1130018"/>
                  <a:pt x="1726008" y="1137101"/>
                  <a:pt x="1698171" y="1140031"/>
                </a:cubicBezTo>
                <a:cubicBezTo>
                  <a:pt x="1650767" y="1145021"/>
                  <a:pt x="1603168" y="1147948"/>
                  <a:pt x="1555667" y="1151906"/>
                </a:cubicBezTo>
                <a:cubicBezTo>
                  <a:pt x="1355226" y="1141357"/>
                  <a:pt x="1275350" y="1129773"/>
                  <a:pt x="1068779" y="1151906"/>
                </a:cubicBezTo>
                <a:cubicBezTo>
                  <a:pt x="1043886" y="1154573"/>
                  <a:pt x="1022222" y="1171541"/>
                  <a:pt x="997527" y="1175657"/>
                </a:cubicBezTo>
                <a:cubicBezTo>
                  <a:pt x="973776" y="1179615"/>
                  <a:pt x="950221" y="1185011"/>
                  <a:pt x="926275" y="1187532"/>
                </a:cubicBezTo>
                <a:cubicBezTo>
                  <a:pt x="869454" y="1193513"/>
                  <a:pt x="642497" y="1208034"/>
                  <a:pt x="593766" y="1211283"/>
                </a:cubicBezTo>
                <a:lnTo>
                  <a:pt x="534389" y="1223158"/>
                </a:lnTo>
                <a:cubicBezTo>
                  <a:pt x="510699" y="1227465"/>
                  <a:pt x="486748" y="1230312"/>
                  <a:pt x="463137" y="1235034"/>
                </a:cubicBezTo>
                <a:cubicBezTo>
                  <a:pt x="447133" y="1238235"/>
                  <a:pt x="431329" y="1242425"/>
                  <a:pt x="415636" y="1246909"/>
                </a:cubicBezTo>
                <a:cubicBezTo>
                  <a:pt x="362825" y="1261997"/>
                  <a:pt x="394372" y="1258287"/>
                  <a:pt x="332509" y="1270660"/>
                </a:cubicBezTo>
                <a:cubicBezTo>
                  <a:pt x="308898" y="1275382"/>
                  <a:pt x="284762" y="1277312"/>
                  <a:pt x="261257" y="1282535"/>
                </a:cubicBezTo>
                <a:cubicBezTo>
                  <a:pt x="249037" y="1285250"/>
                  <a:pt x="237708" y="1291116"/>
                  <a:pt x="225631" y="1294410"/>
                </a:cubicBezTo>
                <a:cubicBezTo>
                  <a:pt x="194139" y="1302999"/>
                  <a:pt x="162296" y="1310244"/>
                  <a:pt x="130628" y="1318161"/>
                </a:cubicBezTo>
                <a:lnTo>
                  <a:pt x="83127" y="1330036"/>
                </a:lnTo>
                <a:cubicBezTo>
                  <a:pt x="67293" y="1333995"/>
                  <a:pt x="51947" y="1341912"/>
                  <a:pt x="35626" y="1341912"/>
                </a:cubicBezTo>
                <a:lnTo>
                  <a:pt x="0" y="1341912"/>
                </a:lnTo>
              </a:path>
            </a:pathLst>
          </a:custGeom>
          <a:noFill/>
          <a:ln w="38100">
            <a:solidFill>
              <a:srgbClr val="80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3572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a:off x="7718961" y="4203865"/>
            <a:ext cx="1056904" cy="10094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3920107"/>
            <a:ext cx="3304815" cy="1938992"/>
          </a:xfrm>
          <a:prstGeom prst="rect">
            <a:avLst/>
          </a:prstGeom>
          <a:noFill/>
        </p:spPr>
        <p:txBody>
          <a:bodyPr wrap="none" rtlCol="0">
            <a:spAutoFit/>
          </a:bodyPr>
          <a:lstStyle/>
          <a:p>
            <a:r>
              <a:rPr lang="en-US" sz="2400" dirty="0"/>
              <a:t>Our hope:</a:t>
            </a:r>
          </a:p>
          <a:p>
            <a:r>
              <a:rPr lang="en-US" sz="2400" dirty="0"/>
              <a:t>Fairness-improving</a:t>
            </a:r>
          </a:p>
          <a:p>
            <a:r>
              <a:rPr lang="en-US" sz="2400" dirty="0"/>
              <a:t>methods can expand this</a:t>
            </a:r>
          </a:p>
          <a:p>
            <a:r>
              <a:rPr lang="en-US" sz="2400" dirty="0"/>
              <a:t>frontier by adding new</a:t>
            </a:r>
          </a:p>
          <a:p>
            <a:r>
              <a:rPr lang="en-US" sz="2400" dirty="0"/>
              <a:t>points</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
        <p:nvSpPr>
          <p:cNvPr id="2" name="Freeform 1">
            <a:extLst>
              <a:ext uri="{FF2B5EF4-FFF2-40B4-BE49-F238E27FC236}">
                <a16:creationId xmlns:a16="http://schemas.microsoft.com/office/drawing/2014/main" id="{D6E6490D-DD46-654E-ABEF-3E047D2AFE79}"/>
              </a:ext>
            </a:extLst>
          </p:cNvPr>
          <p:cNvSpPr/>
          <p:nvPr/>
        </p:nvSpPr>
        <p:spPr>
          <a:xfrm>
            <a:off x="4013860" y="4203865"/>
            <a:ext cx="3740727" cy="1341912"/>
          </a:xfrm>
          <a:custGeom>
            <a:avLst/>
            <a:gdLst>
              <a:gd name="connsiteX0" fmla="*/ 3740727 w 3740727"/>
              <a:gd name="connsiteY0" fmla="*/ 0 h 1341912"/>
              <a:gd name="connsiteX1" fmla="*/ 3705101 w 3740727"/>
              <a:gd name="connsiteY1" fmla="*/ 154379 h 1341912"/>
              <a:gd name="connsiteX2" fmla="*/ 3681350 w 3740727"/>
              <a:gd name="connsiteY2" fmla="*/ 190005 h 1341912"/>
              <a:gd name="connsiteX3" fmla="*/ 3669475 w 3740727"/>
              <a:gd name="connsiteY3" fmla="*/ 225631 h 1341912"/>
              <a:gd name="connsiteX4" fmla="*/ 3657600 w 3740727"/>
              <a:gd name="connsiteY4" fmla="*/ 320634 h 1341912"/>
              <a:gd name="connsiteX5" fmla="*/ 3633849 w 3740727"/>
              <a:gd name="connsiteY5" fmla="*/ 356260 h 1341912"/>
              <a:gd name="connsiteX6" fmla="*/ 3610098 w 3740727"/>
              <a:gd name="connsiteY6" fmla="*/ 427512 h 1341912"/>
              <a:gd name="connsiteX7" fmla="*/ 3598223 w 3740727"/>
              <a:gd name="connsiteY7" fmla="*/ 463138 h 1341912"/>
              <a:gd name="connsiteX8" fmla="*/ 3562597 w 3740727"/>
              <a:gd name="connsiteY8" fmla="*/ 486888 h 1341912"/>
              <a:gd name="connsiteX9" fmla="*/ 3538846 w 3740727"/>
              <a:gd name="connsiteY9" fmla="*/ 522514 h 1341912"/>
              <a:gd name="connsiteX10" fmla="*/ 3503221 w 3740727"/>
              <a:gd name="connsiteY10" fmla="*/ 546265 h 1341912"/>
              <a:gd name="connsiteX11" fmla="*/ 3491345 w 3740727"/>
              <a:gd name="connsiteY11" fmla="*/ 581891 h 1341912"/>
              <a:gd name="connsiteX12" fmla="*/ 3443844 w 3740727"/>
              <a:gd name="connsiteY12" fmla="*/ 653143 h 1341912"/>
              <a:gd name="connsiteX13" fmla="*/ 3420093 w 3740727"/>
              <a:gd name="connsiteY13" fmla="*/ 688769 h 1341912"/>
              <a:gd name="connsiteX14" fmla="*/ 3384467 w 3740727"/>
              <a:gd name="connsiteY14" fmla="*/ 712519 h 1341912"/>
              <a:gd name="connsiteX15" fmla="*/ 3348841 w 3740727"/>
              <a:gd name="connsiteY15" fmla="*/ 748145 h 1341912"/>
              <a:gd name="connsiteX16" fmla="*/ 3277589 w 3740727"/>
              <a:gd name="connsiteY16" fmla="*/ 795647 h 1341912"/>
              <a:gd name="connsiteX17" fmla="*/ 3218213 w 3740727"/>
              <a:gd name="connsiteY17" fmla="*/ 855023 h 1341912"/>
              <a:gd name="connsiteX18" fmla="*/ 3182587 w 3740727"/>
              <a:gd name="connsiteY18" fmla="*/ 890649 h 1341912"/>
              <a:gd name="connsiteX19" fmla="*/ 3087584 w 3740727"/>
              <a:gd name="connsiteY19" fmla="*/ 914400 h 1341912"/>
              <a:gd name="connsiteX20" fmla="*/ 3004457 w 3740727"/>
              <a:gd name="connsiteY20" fmla="*/ 938151 h 1341912"/>
              <a:gd name="connsiteX21" fmla="*/ 2945080 w 3740727"/>
              <a:gd name="connsiteY21" fmla="*/ 950026 h 1341912"/>
              <a:gd name="connsiteX22" fmla="*/ 2850078 w 3740727"/>
              <a:gd name="connsiteY22" fmla="*/ 973777 h 1341912"/>
              <a:gd name="connsiteX23" fmla="*/ 2743200 w 3740727"/>
              <a:gd name="connsiteY23" fmla="*/ 1009403 h 1341912"/>
              <a:gd name="connsiteX24" fmla="*/ 2671948 w 3740727"/>
              <a:gd name="connsiteY24" fmla="*/ 1033153 h 1341912"/>
              <a:gd name="connsiteX25" fmla="*/ 2636322 w 3740727"/>
              <a:gd name="connsiteY25" fmla="*/ 1045029 h 1341912"/>
              <a:gd name="connsiteX26" fmla="*/ 2565070 w 3740727"/>
              <a:gd name="connsiteY26" fmla="*/ 1056904 h 1341912"/>
              <a:gd name="connsiteX27" fmla="*/ 2470067 w 3740727"/>
              <a:gd name="connsiteY27" fmla="*/ 1080654 h 1341912"/>
              <a:gd name="connsiteX28" fmla="*/ 2149434 w 3740727"/>
              <a:gd name="connsiteY28" fmla="*/ 1104405 h 1341912"/>
              <a:gd name="connsiteX29" fmla="*/ 1781298 w 3740727"/>
              <a:gd name="connsiteY29" fmla="*/ 1128156 h 1341912"/>
              <a:gd name="connsiteX30" fmla="*/ 1698171 w 3740727"/>
              <a:gd name="connsiteY30" fmla="*/ 1140031 h 1341912"/>
              <a:gd name="connsiteX31" fmla="*/ 1555667 w 3740727"/>
              <a:gd name="connsiteY31" fmla="*/ 1151906 h 1341912"/>
              <a:gd name="connsiteX32" fmla="*/ 1068779 w 3740727"/>
              <a:gd name="connsiteY32" fmla="*/ 1151906 h 1341912"/>
              <a:gd name="connsiteX33" fmla="*/ 997527 w 3740727"/>
              <a:gd name="connsiteY33" fmla="*/ 1175657 h 1341912"/>
              <a:gd name="connsiteX34" fmla="*/ 926275 w 3740727"/>
              <a:gd name="connsiteY34" fmla="*/ 1187532 h 1341912"/>
              <a:gd name="connsiteX35" fmla="*/ 593766 w 3740727"/>
              <a:gd name="connsiteY35" fmla="*/ 1211283 h 1341912"/>
              <a:gd name="connsiteX36" fmla="*/ 534389 w 3740727"/>
              <a:gd name="connsiteY36" fmla="*/ 1223158 h 1341912"/>
              <a:gd name="connsiteX37" fmla="*/ 463137 w 3740727"/>
              <a:gd name="connsiteY37" fmla="*/ 1235034 h 1341912"/>
              <a:gd name="connsiteX38" fmla="*/ 415636 w 3740727"/>
              <a:gd name="connsiteY38" fmla="*/ 1246909 h 1341912"/>
              <a:gd name="connsiteX39" fmla="*/ 332509 w 3740727"/>
              <a:gd name="connsiteY39" fmla="*/ 1270660 h 1341912"/>
              <a:gd name="connsiteX40" fmla="*/ 261257 w 3740727"/>
              <a:gd name="connsiteY40" fmla="*/ 1282535 h 1341912"/>
              <a:gd name="connsiteX41" fmla="*/ 225631 w 3740727"/>
              <a:gd name="connsiteY41" fmla="*/ 1294410 h 1341912"/>
              <a:gd name="connsiteX42" fmla="*/ 130628 w 3740727"/>
              <a:gd name="connsiteY42" fmla="*/ 1318161 h 1341912"/>
              <a:gd name="connsiteX43" fmla="*/ 83127 w 3740727"/>
              <a:gd name="connsiteY43" fmla="*/ 1330036 h 1341912"/>
              <a:gd name="connsiteX44" fmla="*/ 35626 w 3740727"/>
              <a:gd name="connsiteY44" fmla="*/ 1341912 h 1341912"/>
              <a:gd name="connsiteX45" fmla="*/ 0 w 3740727"/>
              <a:gd name="connsiteY45" fmla="*/ 1341912 h 13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40727" h="1341912">
                <a:moveTo>
                  <a:pt x="3740727" y="0"/>
                </a:moveTo>
                <a:cubicBezTo>
                  <a:pt x="3735252" y="38325"/>
                  <a:pt x="3728812" y="118813"/>
                  <a:pt x="3705101" y="154379"/>
                </a:cubicBezTo>
                <a:lnTo>
                  <a:pt x="3681350" y="190005"/>
                </a:lnTo>
                <a:cubicBezTo>
                  <a:pt x="3677392" y="201880"/>
                  <a:pt x="3671714" y="213315"/>
                  <a:pt x="3669475" y="225631"/>
                </a:cubicBezTo>
                <a:cubicBezTo>
                  <a:pt x="3663766" y="257030"/>
                  <a:pt x="3665997" y="289844"/>
                  <a:pt x="3657600" y="320634"/>
                </a:cubicBezTo>
                <a:cubicBezTo>
                  <a:pt x="3653845" y="334404"/>
                  <a:pt x="3641766" y="344385"/>
                  <a:pt x="3633849" y="356260"/>
                </a:cubicBezTo>
                <a:lnTo>
                  <a:pt x="3610098" y="427512"/>
                </a:lnTo>
                <a:cubicBezTo>
                  <a:pt x="3606140" y="439387"/>
                  <a:pt x="3608638" y="456195"/>
                  <a:pt x="3598223" y="463138"/>
                </a:cubicBezTo>
                <a:lnTo>
                  <a:pt x="3562597" y="486888"/>
                </a:lnTo>
                <a:cubicBezTo>
                  <a:pt x="3554680" y="498763"/>
                  <a:pt x="3548938" y="512422"/>
                  <a:pt x="3538846" y="522514"/>
                </a:cubicBezTo>
                <a:cubicBezTo>
                  <a:pt x="3528754" y="532606"/>
                  <a:pt x="3512137" y="535120"/>
                  <a:pt x="3503221" y="546265"/>
                </a:cubicBezTo>
                <a:cubicBezTo>
                  <a:pt x="3495401" y="556040"/>
                  <a:pt x="3497424" y="570949"/>
                  <a:pt x="3491345" y="581891"/>
                </a:cubicBezTo>
                <a:cubicBezTo>
                  <a:pt x="3477482" y="606844"/>
                  <a:pt x="3459678" y="629392"/>
                  <a:pt x="3443844" y="653143"/>
                </a:cubicBezTo>
                <a:cubicBezTo>
                  <a:pt x="3435927" y="665018"/>
                  <a:pt x="3431968" y="680852"/>
                  <a:pt x="3420093" y="688769"/>
                </a:cubicBezTo>
                <a:cubicBezTo>
                  <a:pt x="3408218" y="696686"/>
                  <a:pt x="3395431" y="703382"/>
                  <a:pt x="3384467" y="712519"/>
                </a:cubicBezTo>
                <a:cubicBezTo>
                  <a:pt x="3371565" y="723270"/>
                  <a:pt x="3362098" y="737834"/>
                  <a:pt x="3348841" y="748145"/>
                </a:cubicBezTo>
                <a:cubicBezTo>
                  <a:pt x="3326309" y="765670"/>
                  <a:pt x="3277589" y="795647"/>
                  <a:pt x="3277589" y="795647"/>
                </a:cubicBezTo>
                <a:cubicBezTo>
                  <a:pt x="3234047" y="860961"/>
                  <a:pt x="3277589" y="805543"/>
                  <a:pt x="3218213" y="855023"/>
                </a:cubicBezTo>
                <a:cubicBezTo>
                  <a:pt x="3205311" y="865774"/>
                  <a:pt x="3197876" y="883699"/>
                  <a:pt x="3182587" y="890649"/>
                </a:cubicBezTo>
                <a:cubicBezTo>
                  <a:pt x="3152871" y="904157"/>
                  <a:pt x="3118551" y="904078"/>
                  <a:pt x="3087584" y="914400"/>
                </a:cubicBezTo>
                <a:cubicBezTo>
                  <a:pt x="3047917" y="927622"/>
                  <a:pt x="3049182" y="928212"/>
                  <a:pt x="3004457" y="938151"/>
                </a:cubicBezTo>
                <a:cubicBezTo>
                  <a:pt x="2984753" y="942530"/>
                  <a:pt x="2964747" y="945487"/>
                  <a:pt x="2945080" y="950026"/>
                </a:cubicBezTo>
                <a:cubicBezTo>
                  <a:pt x="2913274" y="957366"/>
                  <a:pt x="2881045" y="963455"/>
                  <a:pt x="2850078" y="973777"/>
                </a:cubicBezTo>
                <a:lnTo>
                  <a:pt x="2743200" y="1009403"/>
                </a:lnTo>
                <a:lnTo>
                  <a:pt x="2671948" y="1033153"/>
                </a:lnTo>
                <a:cubicBezTo>
                  <a:pt x="2660073" y="1037112"/>
                  <a:pt x="2648669" y="1042971"/>
                  <a:pt x="2636322" y="1045029"/>
                </a:cubicBezTo>
                <a:cubicBezTo>
                  <a:pt x="2612571" y="1048987"/>
                  <a:pt x="2588614" y="1051859"/>
                  <a:pt x="2565070" y="1056904"/>
                </a:cubicBezTo>
                <a:cubicBezTo>
                  <a:pt x="2533152" y="1063743"/>
                  <a:pt x="2502547" y="1077406"/>
                  <a:pt x="2470067" y="1080654"/>
                </a:cubicBezTo>
                <a:cubicBezTo>
                  <a:pt x="2284239" y="1099238"/>
                  <a:pt x="2391027" y="1090194"/>
                  <a:pt x="2149434" y="1104405"/>
                </a:cubicBezTo>
                <a:cubicBezTo>
                  <a:pt x="1921542" y="1132891"/>
                  <a:pt x="2207567" y="1099738"/>
                  <a:pt x="1781298" y="1128156"/>
                </a:cubicBezTo>
                <a:cubicBezTo>
                  <a:pt x="1753370" y="1130018"/>
                  <a:pt x="1726008" y="1137101"/>
                  <a:pt x="1698171" y="1140031"/>
                </a:cubicBezTo>
                <a:cubicBezTo>
                  <a:pt x="1650767" y="1145021"/>
                  <a:pt x="1603168" y="1147948"/>
                  <a:pt x="1555667" y="1151906"/>
                </a:cubicBezTo>
                <a:cubicBezTo>
                  <a:pt x="1355226" y="1141357"/>
                  <a:pt x="1275350" y="1129773"/>
                  <a:pt x="1068779" y="1151906"/>
                </a:cubicBezTo>
                <a:cubicBezTo>
                  <a:pt x="1043886" y="1154573"/>
                  <a:pt x="1022222" y="1171541"/>
                  <a:pt x="997527" y="1175657"/>
                </a:cubicBezTo>
                <a:cubicBezTo>
                  <a:pt x="973776" y="1179615"/>
                  <a:pt x="950221" y="1185011"/>
                  <a:pt x="926275" y="1187532"/>
                </a:cubicBezTo>
                <a:cubicBezTo>
                  <a:pt x="869454" y="1193513"/>
                  <a:pt x="642497" y="1208034"/>
                  <a:pt x="593766" y="1211283"/>
                </a:cubicBezTo>
                <a:lnTo>
                  <a:pt x="534389" y="1223158"/>
                </a:lnTo>
                <a:cubicBezTo>
                  <a:pt x="510699" y="1227465"/>
                  <a:pt x="486748" y="1230312"/>
                  <a:pt x="463137" y="1235034"/>
                </a:cubicBezTo>
                <a:cubicBezTo>
                  <a:pt x="447133" y="1238235"/>
                  <a:pt x="431329" y="1242425"/>
                  <a:pt x="415636" y="1246909"/>
                </a:cubicBezTo>
                <a:cubicBezTo>
                  <a:pt x="362825" y="1261997"/>
                  <a:pt x="394372" y="1258287"/>
                  <a:pt x="332509" y="1270660"/>
                </a:cubicBezTo>
                <a:cubicBezTo>
                  <a:pt x="308898" y="1275382"/>
                  <a:pt x="284762" y="1277312"/>
                  <a:pt x="261257" y="1282535"/>
                </a:cubicBezTo>
                <a:cubicBezTo>
                  <a:pt x="249037" y="1285250"/>
                  <a:pt x="237708" y="1291116"/>
                  <a:pt x="225631" y="1294410"/>
                </a:cubicBezTo>
                <a:cubicBezTo>
                  <a:pt x="194139" y="1302999"/>
                  <a:pt x="162296" y="1310244"/>
                  <a:pt x="130628" y="1318161"/>
                </a:cubicBezTo>
                <a:lnTo>
                  <a:pt x="83127" y="1330036"/>
                </a:lnTo>
                <a:cubicBezTo>
                  <a:pt x="67293" y="1333995"/>
                  <a:pt x="51947" y="1341912"/>
                  <a:pt x="35626" y="1341912"/>
                </a:cubicBezTo>
                <a:lnTo>
                  <a:pt x="0" y="1341912"/>
                </a:lnTo>
              </a:path>
            </a:pathLst>
          </a:custGeom>
          <a:noFill/>
          <a:ln w="38100">
            <a:solidFill>
              <a:srgbClr val="80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64D64D4-9D4E-0341-890E-56860177543E}"/>
              </a:ext>
            </a:extLst>
          </p:cNvPr>
          <p:cNvSpPr/>
          <p:nvPr/>
        </p:nvSpPr>
        <p:spPr>
          <a:xfrm>
            <a:off x="7635834" y="5213269"/>
            <a:ext cx="83127" cy="831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252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167"/>
        <p:cNvGrpSpPr/>
        <p:nvPr/>
      </p:nvGrpSpPr>
      <p:grpSpPr>
        <a:xfrm>
          <a:off x="0" y="0"/>
          <a:ext cx="0" cy="0"/>
          <a:chOff x="0" y="0"/>
          <a:chExt cx="0" cy="0"/>
        </a:xfrm>
      </p:grpSpPr>
      <p:sp>
        <p:nvSpPr>
          <p:cNvPr id="168" name="Google Shape;168;p17"/>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609585" fontAlgn="base"/>
            <a:r>
              <a:rPr lang="en" sz="2400">
                <a:solidFill>
                  <a:prstClr val="black"/>
                </a:solidFill>
                <a:latin typeface="Calibri" panose="020F0502020204030204" pitchFamily="34" charset="0"/>
                <a:ea typeface="Century Gothic"/>
                <a:cs typeface="Calibri" panose="020F0502020204030204" pitchFamily="34" charset="0"/>
                <a:sym typeface="Century Gothic"/>
              </a:rPr>
              <a:t>UNMET</a:t>
            </a:r>
            <a:endParaRPr sz="2400">
              <a:solidFill>
                <a:prstClr val="black"/>
              </a:solidFill>
              <a:latin typeface="Calibri" panose="020F0502020204030204" pitchFamily="34" charset="0"/>
              <a:ea typeface="Century Gothic"/>
              <a:cs typeface="Calibri" panose="020F0502020204030204" pitchFamily="34" charset="0"/>
              <a:sym typeface="Century Gothic"/>
            </a:endParaRPr>
          </a:p>
          <a:p>
            <a:pPr algn="ctr" defTabSz="609585" fontAlgn="base"/>
            <a:r>
              <a:rPr lang="en" sz="2400">
                <a:solidFill>
                  <a:prstClr val="black"/>
                </a:solidFill>
                <a:latin typeface="Calibri" panose="020F0502020204030204" pitchFamily="34" charset="0"/>
                <a:ea typeface="Century Gothic"/>
                <a:cs typeface="Calibri" panose="020F0502020204030204" pitchFamily="34" charset="0"/>
                <a:sym typeface="Century Gothic"/>
              </a:rPr>
              <a:t>NEEDS</a:t>
            </a:r>
            <a:endParaRPr sz="2400">
              <a:solidFill>
                <a:prstClr val="black"/>
              </a:solidFill>
              <a:latin typeface="Calibri" panose="020F0502020204030204" pitchFamily="34" charset="0"/>
              <a:ea typeface="Century Gothic"/>
              <a:cs typeface="Calibri" panose="020F0502020204030204" pitchFamily="34" charset="0"/>
              <a:sym typeface="Century Gothic"/>
            </a:endParaRPr>
          </a:p>
        </p:txBody>
      </p:sp>
      <p:sp>
        <p:nvSpPr>
          <p:cNvPr id="169" name="Google Shape;169;p17"/>
          <p:cNvSpPr/>
          <p:nvPr/>
        </p:nvSpPr>
        <p:spPr>
          <a:xfrm>
            <a:off x="4823791" y="2163433"/>
            <a:ext cx="2597427"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609585" fontAlgn="base"/>
            <a:r>
              <a:rPr lang="en" sz="2400">
                <a:solidFill>
                  <a:prstClr val="black"/>
                </a:solidFill>
                <a:latin typeface="Calibri" panose="020F0502020204030204" pitchFamily="34" charset="0"/>
                <a:ea typeface="Century Gothic"/>
                <a:cs typeface="Calibri" panose="020F0502020204030204" pitchFamily="34" charset="0"/>
                <a:sym typeface="Century Gothic"/>
              </a:rPr>
              <a:t>MISDEMEANOR</a:t>
            </a:r>
            <a:endParaRPr sz="2400">
              <a:solidFill>
                <a:prstClr val="black"/>
              </a:solidFill>
              <a:latin typeface="Calibri" panose="020F0502020204030204" pitchFamily="34" charset="0"/>
              <a:ea typeface="Century Gothic"/>
              <a:cs typeface="Calibri" panose="020F0502020204030204" pitchFamily="34" charset="0"/>
              <a:sym typeface="Century Gothic"/>
            </a:endParaRPr>
          </a:p>
          <a:p>
            <a:pPr algn="ctr" defTabSz="609585" fontAlgn="base"/>
            <a:r>
              <a:rPr lang="en" sz="2400">
                <a:solidFill>
                  <a:prstClr val="black"/>
                </a:solidFill>
                <a:latin typeface="Calibri" panose="020F0502020204030204" pitchFamily="34" charset="0"/>
                <a:ea typeface="Century Gothic"/>
                <a:cs typeface="Calibri" panose="020F0502020204030204" pitchFamily="34" charset="0"/>
                <a:sym typeface="Century Gothic"/>
              </a:rPr>
              <a:t>ARREST</a:t>
            </a:r>
            <a:endParaRPr sz="2400">
              <a:solidFill>
                <a:prstClr val="black"/>
              </a:solidFill>
              <a:latin typeface="Calibri" panose="020F0502020204030204" pitchFamily="34" charset="0"/>
              <a:ea typeface="Century Gothic"/>
              <a:cs typeface="Calibri" panose="020F0502020204030204" pitchFamily="34" charset="0"/>
              <a:sym typeface="Century Gothic"/>
            </a:endParaRPr>
          </a:p>
        </p:txBody>
      </p:sp>
      <p:sp>
        <p:nvSpPr>
          <p:cNvPr id="170" name="Google Shape;170;p17"/>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609585" fontAlgn="base"/>
            <a:r>
              <a:rPr lang="en" sz="2400">
                <a:solidFill>
                  <a:prstClr val="black"/>
                </a:solidFill>
                <a:latin typeface="Calibri" panose="020F0502020204030204" pitchFamily="34" charset="0"/>
                <a:ea typeface="Century Gothic"/>
                <a:cs typeface="Calibri" panose="020F0502020204030204" pitchFamily="34" charset="0"/>
                <a:sym typeface="Century Gothic"/>
              </a:rPr>
              <a:t>JAIL</a:t>
            </a:r>
            <a:endParaRPr sz="2400">
              <a:solidFill>
                <a:prstClr val="black"/>
              </a:solidFill>
              <a:latin typeface="Calibri" panose="020F0502020204030204" pitchFamily="34" charset="0"/>
              <a:ea typeface="Century Gothic"/>
              <a:cs typeface="Calibri" panose="020F0502020204030204" pitchFamily="34" charset="0"/>
              <a:sym typeface="Century Gothic"/>
            </a:endParaRPr>
          </a:p>
        </p:txBody>
      </p:sp>
      <p:cxnSp>
        <p:nvCxnSpPr>
          <p:cNvPr id="171" name="Google Shape;171;p17"/>
          <p:cNvCxnSpPr>
            <a:cxnSpLocks/>
            <a:stCxn id="168" idx="3"/>
            <a:endCxn id="169" idx="1"/>
          </p:cNvCxnSpPr>
          <p:nvPr/>
        </p:nvCxnSpPr>
        <p:spPr>
          <a:xfrm>
            <a:off x="3418185" y="2750233"/>
            <a:ext cx="1405607" cy="0"/>
          </a:xfrm>
          <a:prstGeom prst="straightConnector1">
            <a:avLst/>
          </a:prstGeom>
          <a:noFill/>
          <a:ln w="38100" cap="flat" cmpd="sng">
            <a:solidFill>
              <a:srgbClr val="000000"/>
            </a:solidFill>
            <a:prstDash val="solid"/>
            <a:round/>
            <a:headEnd type="none" w="med" len="med"/>
            <a:tailEnd type="triangle" w="med" len="med"/>
          </a:ln>
        </p:spPr>
      </p:cxnSp>
      <p:cxnSp>
        <p:nvCxnSpPr>
          <p:cNvPr id="172" name="Google Shape;172;p17"/>
          <p:cNvCxnSpPr>
            <a:cxnSpLocks/>
            <a:stCxn id="169" idx="3"/>
            <a:endCxn id="170" idx="1"/>
          </p:cNvCxnSpPr>
          <p:nvPr/>
        </p:nvCxnSpPr>
        <p:spPr>
          <a:xfrm>
            <a:off x="7421217" y="2750233"/>
            <a:ext cx="1352600" cy="0"/>
          </a:xfrm>
          <a:prstGeom prst="straightConnector1">
            <a:avLst/>
          </a:prstGeom>
          <a:noFill/>
          <a:ln w="38100" cap="flat" cmpd="sng">
            <a:solidFill>
              <a:srgbClr val="000000"/>
            </a:solidFill>
            <a:prstDash val="solid"/>
            <a:round/>
            <a:headEnd type="none" w="med" len="med"/>
            <a:tailEnd type="triangle" w="med" len="med"/>
          </a:ln>
        </p:spPr>
      </p:cxnSp>
      <p:cxnSp>
        <p:nvCxnSpPr>
          <p:cNvPr id="173" name="Google Shape;173;p17"/>
          <p:cNvCxnSpPr>
            <a:stCxn id="170" idx="2"/>
            <a:endCxn id="168" idx="2"/>
          </p:cNvCxnSpPr>
          <p:nvPr/>
        </p:nvCxnSpPr>
        <p:spPr>
          <a:xfrm rot="5400000">
            <a:off x="6095617" y="-358367"/>
            <a:ext cx="800" cy="7391600"/>
          </a:xfrm>
          <a:prstGeom prst="curvedConnector3">
            <a:avLst>
              <a:gd name="adj1" fmla="val 174991667"/>
            </a:avLst>
          </a:prstGeom>
          <a:noFill/>
          <a:ln w="38100" cap="flat" cmpd="sng">
            <a:solidFill>
              <a:srgbClr val="000000"/>
            </a:solidFill>
            <a:prstDash val="solid"/>
            <a:round/>
            <a:headEnd type="none" w="med" len="med"/>
            <a:tailEnd type="triangle" w="med" len="med"/>
          </a:ln>
        </p:spPr>
      </p:cxnSp>
      <p:sp>
        <p:nvSpPr>
          <p:cNvPr id="174" name="Google Shape;174;p17"/>
          <p:cNvSpPr txBox="1"/>
          <p:nvPr/>
        </p:nvSpPr>
        <p:spPr>
          <a:xfrm>
            <a:off x="254533" y="155533"/>
            <a:ext cx="11694000" cy="1018000"/>
          </a:xfrm>
          <a:prstGeom prst="rect">
            <a:avLst/>
          </a:prstGeom>
          <a:noFill/>
          <a:ln>
            <a:noFill/>
          </a:ln>
        </p:spPr>
        <p:txBody>
          <a:bodyPr spcFirstLastPara="1" wrap="square" lIns="121900" tIns="121900" rIns="121900" bIns="121900" anchor="t" anchorCtr="0">
            <a:noAutofit/>
          </a:bodyPr>
          <a:lstStyle/>
          <a:p>
            <a:pPr algn="ctr" defTabSz="609585" fontAlgn="base"/>
            <a:endParaRPr sz="3200" dirty="0">
              <a:solidFill>
                <a:prstClr val="black"/>
              </a:solidFill>
              <a:latin typeface="Calibri" panose="020F0502020204030204" pitchFamily="34" charset="0"/>
              <a:ea typeface="Century Gothic"/>
              <a:cs typeface="Calibri" panose="020F0502020204030204" pitchFamily="34" charset="0"/>
              <a:sym typeface="Century Gothic"/>
            </a:endParaRPr>
          </a:p>
        </p:txBody>
      </p:sp>
      <p:sp>
        <p:nvSpPr>
          <p:cNvPr id="175" name="Google Shape;175;p17"/>
          <p:cNvSpPr txBox="1"/>
          <p:nvPr/>
        </p:nvSpPr>
        <p:spPr>
          <a:xfrm>
            <a:off x="4029967" y="4736967"/>
            <a:ext cx="4050400" cy="573600"/>
          </a:xfrm>
          <a:prstGeom prst="rect">
            <a:avLst/>
          </a:prstGeom>
          <a:noFill/>
          <a:ln>
            <a:noFill/>
          </a:ln>
        </p:spPr>
        <p:txBody>
          <a:bodyPr spcFirstLastPara="1" wrap="square" lIns="121900" tIns="121900" rIns="121900" bIns="121900" anchor="t" anchorCtr="0">
            <a:noAutofit/>
          </a:bodyPr>
          <a:lstStyle/>
          <a:p>
            <a:pPr algn="ctr" defTabSz="609585" fontAlgn="base"/>
            <a:r>
              <a:rPr lang="en" sz="2400" dirty="0">
                <a:solidFill>
                  <a:prstClr val="black"/>
                </a:solidFill>
                <a:latin typeface="Calibri" panose="020F0502020204030204" pitchFamily="34" charset="0"/>
                <a:ea typeface="Century Gothic"/>
                <a:cs typeface="Calibri" panose="020F0502020204030204" pitchFamily="34" charset="0"/>
                <a:sym typeface="Century Gothic"/>
              </a:rPr>
              <a:t>worsening or failing to improve</a:t>
            </a:r>
            <a:endParaRPr sz="2400" dirty="0">
              <a:solidFill>
                <a:prstClr val="black"/>
              </a:solidFill>
              <a:latin typeface="Calibri" panose="020F0502020204030204" pitchFamily="34" charset="0"/>
              <a:ea typeface="Century Gothic"/>
              <a:cs typeface="Calibri" panose="020F0502020204030204" pitchFamily="34" charset="0"/>
              <a:sym typeface="Century Gothic"/>
            </a:endParaRPr>
          </a:p>
        </p:txBody>
      </p:sp>
      <p:pic>
        <p:nvPicPr>
          <p:cNvPr id="2050" name="Picture 2" descr="https://lh6.googleusercontent.com/R6kCeuWuZClodBpTJKVSl7kyfq00KKbDelOf_P17e-xCOSRZUT_cZ0rrCr_3MS7bAquBe4dWIhFrG89VC0BeVrxTdlbLPoxM2-X1Bylv_oJn-GB5-o5yoYcioD0VzBwxmsXflBASvKg">
            <a:extLst>
              <a:ext uri="{FF2B5EF4-FFF2-40B4-BE49-F238E27FC236}">
                <a16:creationId xmlns:a16="http://schemas.microsoft.com/office/drawing/2014/main" id="{173B5D2F-D9FF-414D-82EF-B16B958E8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822" y="4168875"/>
            <a:ext cx="2242725" cy="224272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73941910-1C04-AD4D-AD03-3C988E81DD4E}"/>
              </a:ext>
            </a:extLst>
          </p:cNvPr>
          <p:cNvSpPr>
            <a:spLocks noGrp="1"/>
          </p:cNvSpPr>
          <p:nvPr>
            <p:ph type="title"/>
          </p:nvPr>
        </p:nvSpPr>
        <p:spPr/>
        <p:txBody>
          <a:bodyPr/>
          <a:lstStyle/>
          <a:p>
            <a:r>
              <a:rPr lang="en-US" sz="3733" dirty="0">
                <a:latin typeface="Calibri" panose="020F0502020204030204" pitchFamily="34" charset="0"/>
                <a:ea typeface="Century Gothic"/>
                <a:cs typeface="Calibri" panose="020F0502020204030204" pitchFamily="34" charset="0"/>
                <a:sym typeface="Century Gothic"/>
              </a:rPr>
              <a:t>Case Study: Reducing Misdemeanor Recidivism through Diversion and Social Service Programs</a:t>
            </a:r>
            <a:endParaRPr lang="en-US" dirty="0"/>
          </a:p>
        </p:txBody>
      </p:sp>
      <p:sp>
        <p:nvSpPr>
          <p:cNvPr id="10" name="Rectangle 9">
            <a:extLst>
              <a:ext uri="{FF2B5EF4-FFF2-40B4-BE49-F238E27FC236}">
                <a16:creationId xmlns:a16="http://schemas.microsoft.com/office/drawing/2014/main" id="{5DC4B887-E886-9241-8CA2-5F41FDFD24B3}"/>
              </a:ext>
            </a:extLst>
          </p:cNvPr>
          <p:cNvSpPr/>
          <p:nvPr/>
        </p:nvSpPr>
        <p:spPr>
          <a:xfrm>
            <a:off x="0" y="1133880"/>
            <a:ext cx="12192000" cy="748795"/>
          </a:xfrm>
          <a:prstGeom prst="rect">
            <a:avLst/>
          </a:prstGeom>
          <a:solidFill>
            <a:schemeClr val="bg2">
              <a:lumMod val="90000"/>
            </a:schemeClr>
          </a:solidFill>
        </p:spPr>
        <p:txBody>
          <a:bodyPr wrap="square">
            <a:spAutoFit/>
          </a:bodyPr>
          <a:lstStyle/>
          <a:p>
            <a:pPr defTabSz="609585" fontAlgn="base">
              <a:spcBef>
                <a:spcPct val="0"/>
              </a:spcBef>
              <a:spcAft>
                <a:spcPct val="0"/>
              </a:spcAft>
            </a:pPr>
            <a:r>
              <a:rPr lang="en-US" sz="2133" dirty="0">
                <a:solidFill>
                  <a:prstClr val="black"/>
                </a:solidFill>
                <a:latin typeface="Calibri" charset="0"/>
                <a:ea typeface="ＭＳ Ｐゴシック" charset="0"/>
              </a:rPr>
              <a:t>Predictive Fairness to Reduce Misdemeanor Recidivism Through Social Service Interventions. </a:t>
            </a:r>
            <a:r>
              <a:rPr lang="en-US" sz="2133" dirty="0" err="1">
                <a:solidFill>
                  <a:prstClr val="black"/>
                </a:solidFill>
                <a:latin typeface="Calibri" charset="0"/>
                <a:ea typeface="ＭＳ Ｐゴシック" charset="0"/>
              </a:rPr>
              <a:t>Rodolfa</a:t>
            </a:r>
            <a:r>
              <a:rPr lang="en-US" sz="2133" dirty="0">
                <a:solidFill>
                  <a:prstClr val="black"/>
                </a:solidFill>
                <a:latin typeface="Calibri" charset="0"/>
                <a:ea typeface="ＭＳ Ｐゴシック" charset="0"/>
              </a:rPr>
              <a:t> et al. ACM FAT* 2020</a:t>
            </a:r>
          </a:p>
        </p:txBody>
      </p:sp>
    </p:spTree>
    <p:extLst>
      <p:ext uri="{BB962C8B-B14F-4D97-AF65-F5344CB8AC3E}">
        <p14:creationId xmlns:p14="http://schemas.microsoft.com/office/powerpoint/2010/main" val="2117910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289"/>
        <p:cNvGrpSpPr/>
        <p:nvPr/>
      </p:nvGrpSpPr>
      <p:grpSpPr>
        <a:xfrm>
          <a:off x="0" y="0"/>
          <a:ext cx="0" cy="0"/>
          <a:chOff x="0" y="0"/>
          <a:chExt cx="0" cy="0"/>
        </a:xfrm>
      </p:grpSpPr>
      <p:sp>
        <p:nvSpPr>
          <p:cNvPr id="291" name="Google Shape;291;p28"/>
          <p:cNvSpPr txBox="1"/>
          <p:nvPr/>
        </p:nvSpPr>
        <p:spPr>
          <a:xfrm>
            <a:off x="588579" y="1205187"/>
            <a:ext cx="3384571" cy="5221207"/>
          </a:xfrm>
          <a:prstGeom prst="rect">
            <a:avLst/>
          </a:prstGeom>
          <a:solidFill>
            <a:srgbClr val="797979"/>
          </a:solidFill>
          <a:ln>
            <a:noFill/>
          </a:ln>
        </p:spPr>
        <p:txBody>
          <a:bodyPr spcFirstLastPara="1" wrap="square" lIns="121900" tIns="121900" rIns="121900" bIns="121900" anchor="t" anchorCtr="0">
            <a:noAutofit/>
          </a:bodyPr>
          <a:lstStyle/>
          <a:p>
            <a:pPr algn="ctr" defTabSz="609585" fontAlgn="base">
              <a:lnSpc>
                <a:spcPct val="114000"/>
              </a:lnSpc>
            </a:pPr>
            <a:r>
              <a:rPr lang="en-US" sz="3200" b="1" dirty="0">
                <a:solidFill>
                  <a:srgbClr val="FFFFFF"/>
                </a:solidFill>
                <a:latin typeface="Calibri" charset="0"/>
                <a:ea typeface="ＭＳ Ｐゴシック" charset="0"/>
              </a:rPr>
              <a:t>Designing for Efficiency</a:t>
            </a:r>
            <a:endParaRPr sz="3200" b="1" dirty="0">
              <a:solidFill>
                <a:srgbClr val="FFFFFF"/>
              </a:solidFill>
              <a:latin typeface="Calibri" charset="0"/>
              <a:ea typeface="ＭＳ Ｐゴシック" charset="0"/>
            </a:endParaRPr>
          </a:p>
          <a:p>
            <a:pPr algn="ctr" defTabSz="609585" fontAlgn="base">
              <a:lnSpc>
                <a:spcPct val="114000"/>
              </a:lnSpc>
              <a:spcBef>
                <a:spcPts val="667"/>
              </a:spcBef>
            </a:pPr>
            <a:br>
              <a:rPr lang="en" sz="3200" dirty="0">
                <a:solidFill>
                  <a:srgbClr val="FFFFFF"/>
                </a:solidFill>
                <a:latin typeface="Calibri" charset="0"/>
                <a:ea typeface="ＭＳ Ｐゴシック" charset="0"/>
              </a:rPr>
            </a:br>
            <a:r>
              <a:rPr lang="en" sz="4000" dirty="0">
                <a:solidFill>
                  <a:srgbClr val="FFFFFF"/>
                </a:solidFill>
                <a:latin typeface="Calibri" charset="0"/>
                <a:ea typeface="ＭＳ Ｐゴシック" charset="0"/>
              </a:rPr>
              <a:t>72.7% Efficient</a:t>
            </a:r>
            <a:endParaRPr sz="4000" dirty="0">
              <a:solidFill>
                <a:srgbClr val="FFFFFF"/>
              </a:solidFill>
              <a:latin typeface="Calibri" charset="0"/>
              <a:ea typeface="ＭＳ Ｐゴシック" charset="0"/>
            </a:endParaRPr>
          </a:p>
          <a:p>
            <a:pPr algn="ctr" defTabSz="609585" fontAlgn="base">
              <a:lnSpc>
                <a:spcPct val="114000"/>
              </a:lnSpc>
              <a:spcBef>
                <a:spcPts val="667"/>
              </a:spcBef>
            </a:pPr>
            <a:endParaRPr sz="2400" dirty="0">
              <a:solidFill>
                <a:srgbClr val="FFFFFF"/>
              </a:solidFill>
              <a:latin typeface="Calibri" charset="0"/>
              <a:ea typeface="ＭＳ Ｐゴシック" charset="0"/>
            </a:endParaRPr>
          </a:p>
          <a:p>
            <a:pPr algn="ctr" defTabSz="609585" fontAlgn="base">
              <a:lnSpc>
                <a:spcPct val="114000"/>
              </a:lnSpc>
              <a:spcBef>
                <a:spcPts val="667"/>
              </a:spcBef>
            </a:pPr>
            <a:endParaRPr sz="2400" dirty="0">
              <a:solidFill>
                <a:srgbClr val="FFFFFF"/>
              </a:solidFill>
              <a:latin typeface="Calibri" charset="0"/>
              <a:ea typeface="ＭＳ Ｐゴシック" charset="0"/>
            </a:endParaRPr>
          </a:p>
          <a:p>
            <a:pPr algn="ctr" defTabSz="609585" fontAlgn="base">
              <a:lnSpc>
                <a:spcPct val="114000"/>
              </a:lnSpc>
              <a:spcBef>
                <a:spcPts val="667"/>
              </a:spcBef>
            </a:pPr>
            <a:endParaRPr sz="2133" dirty="0">
              <a:solidFill>
                <a:srgbClr val="FFFFFF"/>
              </a:solidFill>
              <a:latin typeface="Calibri" charset="0"/>
              <a:ea typeface="ＭＳ Ｐゴシック" charset="0"/>
            </a:endParaRPr>
          </a:p>
        </p:txBody>
      </p:sp>
      <p:pic>
        <p:nvPicPr>
          <p:cNvPr id="3" name="Picture 2">
            <a:extLst>
              <a:ext uri="{FF2B5EF4-FFF2-40B4-BE49-F238E27FC236}">
                <a16:creationId xmlns:a16="http://schemas.microsoft.com/office/drawing/2014/main" id="{842C48AE-A7D0-F443-ACF7-0AA41D551609}"/>
              </a:ext>
            </a:extLst>
          </p:cNvPr>
          <p:cNvPicPr>
            <a:picLocks noChangeAspect="1"/>
          </p:cNvPicPr>
          <p:nvPr/>
        </p:nvPicPr>
        <p:blipFill>
          <a:blip r:embed="rId3"/>
          <a:stretch>
            <a:fillRect/>
          </a:stretch>
        </p:blipFill>
        <p:spPr>
          <a:xfrm>
            <a:off x="664133" y="3965900"/>
            <a:ext cx="3250172" cy="1968984"/>
          </a:xfrm>
          <a:prstGeom prst="rect">
            <a:avLst/>
          </a:prstGeom>
        </p:spPr>
      </p:pic>
      <p:sp>
        <p:nvSpPr>
          <p:cNvPr id="292" name="Google Shape;292;p28"/>
          <p:cNvSpPr txBox="1"/>
          <p:nvPr/>
        </p:nvSpPr>
        <p:spPr>
          <a:xfrm>
            <a:off x="4416645" y="1205188"/>
            <a:ext cx="3492201" cy="5221209"/>
          </a:xfrm>
          <a:prstGeom prst="rect">
            <a:avLst/>
          </a:prstGeom>
          <a:solidFill>
            <a:srgbClr val="008080"/>
          </a:solidFill>
          <a:ln>
            <a:noFill/>
          </a:ln>
        </p:spPr>
        <p:txBody>
          <a:bodyPr spcFirstLastPara="1" wrap="square" lIns="121900" tIns="121900" rIns="121900" bIns="121900" anchor="t" anchorCtr="0">
            <a:noAutofit/>
          </a:bodyPr>
          <a:lstStyle/>
          <a:p>
            <a:pPr algn="ctr" defTabSz="609585" fontAlgn="base">
              <a:lnSpc>
                <a:spcPct val="114000"/>
              </a:lnSpc>
            </a:pPr>
            <a:r>
              <a:rPr lang="en-US" sz="3200" b="1" dirty="0">
                <a:solidFill>
                  <a:srgbClr val="FFFFFF"/>
                </a:solidFill>
                <a:latin typeface="Calibri" charset="0"/>
                <a:ea typeface="ＭＳ Ｐゴシック" charset="0"/>
              </a:rPr>
              <a:t>Equality</a:t>
            </a:r>
            <a:endParaRPr sz="2133" dirty="0">
              <a:solidFill>
                <a:srgbClr val="FFFFFF"/>
              </a:solidFill>
              <a:latin typeface="Calibri" charset="0"/>
              <a:ea typeface="ＭＳ Ｐゴシック" charset="0"/>
            </a:endParaRPr>
          </a:p>
          <a:p>
            <a:pPr algn="ctr" defTabSz="609585" fontAlgn="base">
              <a:lnSpc>
                <a:spcPct val="114000"/>
              </a:lnSpc>
              <a:spcBef>
                <a:spcPts val="667"/>
              </a:spcBef>
            </a:pPr>
            <a:endParaRPr sz="2133" dirty="0">
              <a:solidFill>
                <a:srgbClr val="FFFFFF"/>
              </a:solidFill>
              <a:latin typeface="Calibri" charset="0"/>
              <a:ea typeface="ＭＳ Ｐゴシック" charset="0"/>
            </a:endParaRPr>
          </a:p>
          <a:p>
            <a:pPr algn="ctr" defTabSz="609585" fontAlgn="base">
              <a:lnSpc>
                <a:spcPct val="114000"/>
              </a:lnSpc>
              <a:spcBef>
                <a:spcPts val="667"/>
              </a:spcBef>
            </a:pPr>
            <a:r>
              <a:rPr lang="en-US" sz="2133" dirty="0">
                <a:solidFill>
                  <a:srgbClr val="FFFFFF"/>
                </a:solidFill>
                <a:latin typeface="Calibri" charset="0"/>
                <a:ea typeface="ＭＳ Ｐゴシック" charset="0"/>
              </a:rPr>
              <a:t>Additional Cost</a:t>
            </a:r>
            <a:r>
              <a:rPr lang="en-US" sz="4000" dirty="0">
                <a:solidFill>
                  <a:srgbClr val="FFFFFF"/>
                </a:solidFill>
                <a:latin typeface="Calibri" charset="0"/>
                <a:ea typeface="ＭＳ Ｐゴシック" charset="0"/>
              </a:rPr>
              <a:t>: 2%</a:t>
            </a:r>
            <a:endParaRPr sz="2400" dirty="0">
              <a:solidFill>
                <a:srgbClr val="FFFFFF"/>
              </a:solidFill>
              <a:latin typeface="Calibri" charset="0"/>
              <a:ea typeface="ＭＳ Ｐゴシック" charset="0"/>
            </a:endParaRPr>
          </a:p>
          <a:p>
            <a:pPr algn="ctr" defTabSz="609585" fontAlgn="base">
              <a:lnSpc>
                <a:spcPct val="114000"/>
              </a:lnSpc>
              <a:spcBef>
                <a:spcPts val="667"/>
              </a:spcBef>
            </a:pPr>
            <a:endParaRPr sz="2400" dirty="0">
              <a:solidFill>
                <a:srgbClr val="FFFFFF"/>
              </a:solidFill>
              <a:latin typeface="Calibri" charset="0"/>
              <a:ea typeface="ＭＳ Ｐゴシック" charset="0"/>
            </a:endParaRPr>
          </a:p>
          <a:p>
            <a:pPr algn="ctr" defTabSz="609585" fontAlgn="base">
              <a:lnSpc>
                <a:spcPct val="114000"/>
              </a:lnSpc>
              <a:spcBef>
                <a:spcPts val="667"/>
              </a:spcBef>
            </a:pPr>
            <a:endParaRPr sz="2133" dirty="0">
              <a:solidFill>
                <a:srgbClr val="FFFFFF"/>
              </a:solidFill>
              <a:latin typeface="Calibri" charset="0"/>
              <a:ea typeface="ＭＳ Ｐゴシック" charset="0"/>
            </a:endParaRPr>
          </a:p>
          <a:p>
            <a:pPr algn="ctr" defTabSz="609585" fontAlgn="base">
              <a:lnSpc>
                <a:spcPct val="114000"/>
              </a:lnSpc>
              <a:spcBef>
                <a:spcPts val="667"/>
              </a:spcBef>
            </a:pPr>
            <a:endParaRPr sz="2400" dirty="0">
              <a:solidFill>
                <a:srgbClr val="FFFFFF"/>
              </a:solidFill>
              <a:latin typeface="Calibri" charset="0"/>
              <a:ea typeface="ＭＳ Ｐゴシック" charset="0"/>
            </a:endParaRPr>
          </a:p>
        </p:txBody>
      </p:sp>
      <p:pic>
        <p:nvPicPr>
          <p:cNvPr id="9" name="Picture 8">
            <a:extLst>
              <a:ext uri="{FF2B5EF4-FFF2-40B4-BE49-F238E27FC236}">
                <a16:creationId xmlns:a16="http://schemas.microsoft.com/office/drawing/2014/main" id="{79461C04-3A9E-5649-9ED0-E1EFA739F104}"/>
              </a:ext>
            </a:extLst>
          </p:cNvPr>
          <p:cNvPicPr>
            <a:picLocks noChangeAspect="1"/>
          </p:cNvPicPr>
          <p:nvPr/>
        </p:nvPicPr>
        <p:blipFill rotWithShape="1">
          <a:blip r:embed="rId4"/>
          <a:srcRect t="10829" r="4016"/>
          <a:stretch/>
        </p:blipFill>
        <p:spPr>
          <a:xfrm>
            <a:off x="4544106" y="3965904"/>
            <a:ext cx="3230967" cy="1990889"/>
          </a:xfrm>
          <a:prstGeom prst="rect">
            <a:avLst/>
          </a:prstGeom>
        </p:spPr>
      </p:pic>
      <p:sp>
        <p:nvSpPr>
          <p:cNvPr id="293" name="Google Shape;293;p28"/>
          <p:cNvSpPr txBox="1"/>
          <p:nvPr/>
        </p:nvSpPr>
        <p:spPr>
          <a:xfrm>
            <a:off x="8221249" y="1191172"/>
            <a:ext cx="3492201" cy="5207195"/>
          </a:xfrm>
          <a:prstGeom prst="rect">
            <a:avLst/>
          </a:prstGeom>
          <a:solidFill>
            <a:srgbClr val="4682B4"/>
          </a:solidFill>
          <a:ln>
            <a:noFill/>
          </a:ln>
        </p:spPr>
        <p:txBody>
          <a:bodyPr spcFirstLastPara="1" wrap="square" lIns="121900" tIns="121900" rIns="121900" bIns="121900" anchor="t" anchorCtr="0">
            <a:noAutofit/>
          </a:bodyPr>
          <a:lstStyle/>
          <a:p>
            <a:pPr algn="ctr" defTabSz="609585" fontAlgn="base">
              <a:lnSpc>
                <a:spcPct val="114000"/>
              </a:lnSpc>
            </a:pPr>
            <a:r>
              <a:rPr lang="en-US" sz="3200" b="1" dirty="0">
                <a:solidFill>
                  <a:srgbClr val="FFFFFF"/>
                </a:solidFill>
                <a:latin typeface="Calibri" charset="0"/>
                <a:ea typeface="ＭＳ Ｐゴシック" charset="0"/>
              </a:rPr>
              <a:t>Equity</a:t>
            </a:r>
            <a:endParaRPr sz="2133" dirty="0">
              <a:solidFill>
                <a:srgbClr val="FFFFFF"/>
              </a:solidFill>
              <a:latin typeface="Calibri" charset="0"/>
              <a:ea typeface="ＭＳ Ｐゴシック" charset="0"/>
            </a:endParaRPr>
          </a:p>
          <a:p>
            <a:pPr algn="ctr" defTabSz="609585" fontAlgn="base">
              <a:lnSpc>
                <a:spcPct val="114000"/>
              </a:lnSpc>
              <a:spcBef>
                <a:spcPts val="667"/>
              </a:spcBef>
            </a:pPr>
            <a:endParaRPr sz="2133" dirty="0">
              <a:solidFill>
                <a:srgbClr val="FFFFFF"/>
              </a:solidFill>
              <a:latin typeface="Calibri" charset="0"/>
              <a:ea typeface="ＭＳ Ｐゴシック" charset="0"/>
            </a:endParaRPr>
          </a:p>
          <a:p>
            <a:pPr algn="ctr" defTabSz="609585" fontAlgn="base">
              <a:lnSpc>
                <a:spcPct val="114000"/>
              </a:lnSpc>
              <a:spcBef>
                <a:spcPts val="667"/>
              </a:spcBef>
            </a:pPr>
            <a:r>
              <a:rPr lang="en-US" sz="2133" dirty="0">
                <a:solidFill>
                  <a:srgbClr val="FFFFFF"/>
                </a:solidFill>
                <a:latin typeface="Calibri" charset="0"/>
                <a:ea typeface="ＭＳ Ｐゴシック" charset="0"/>
              </a:rPr>
              <a:t>Additional Cost</a:t>
            </a:r>
            <a:r>
              <a:rPr lang="en-US" sz="4000" dirty="0">
                <a:solidFill>
                  <a:srgbClr val="FFFFFF"/>
                </a:solidFill>
                <a:latin typeface="Calibri" charset="0"/>
                <a:ea typeface="ＭＳ Ｐゴシック" charset="0"/>
              </a:rPr>
              <a:t>: 2%</a:t>
            </a:r>
            <a:endParaRPr sz="2400" dirty="0">
              <a:solidFill>
                <a:srgbClr val="FFFFFF"/>
              </a:solidFill>
              <a:latin typeface="Calibri" charset="0"/>
              <a:ea typeface="ＭＳ Ｐゴシック" charset="0"/>
            </a:endParaRPr>
          </a:p>
          <a:p>
            <a:pPr algn="ctr" defTabSz="609585" fontAlgn="base">
              <a:lnSpc>
                <a:spcPct val="114000"/>
              </a:lnSpc>
              <a:spcBef>
                <a:spcPts val="667"/>
              </a:spcBef>
            </a:pPr>
            <a:endParaRPr sz="2133" dirty="0">
              <a:solidFill>
                <a:srgbClr val="FFFFFF"/>
              </a:solidFill>
              <a:latin typeface="Calibri" charset="0"/>
              <a:ea typeface="ＭＳ Ｐゴシック" charset="0"/>
            </a:endParaRPr>
          </a:p>
        </p:txBody>
      </p:sp>
      <p:pic>
        <p:nvPicPr>
          <p:cNvPr id="10" name="Picture 9">
            <a:extLst>
              <a:ext uri="{FF2B5EF4-FFF2-40B4-BE49-F238E27FC236}">
                <a16:creationId xmlns:a16="http://schemas.microsoft.com/office/drawing/2014/main" id="{CF79C156-8E1E-6C48-939D-C3002C5C5C29}"/>
              </a:ext>
            </a:extLst>
          </p:cNvPr>
          <p:cNvPicPr>
            <a:picLocks noChangeAspect="1"/>
          </p:cNvPicPr>
          <p:nvPr/>
        </p:nvPicPr>
        <p:blipFill rotWithShape="1">
          <a:blip r:embed="rId5"/>
          <a:srcRect t="11723" r="1293"/>
          <a:stretch/>
        </p:blipFill>
        <p:spPr>
          <a:xfrm>
            <a:off x="8306579" y="3976855"/>
            <a:ext cx="3296843" cy="1968984"/>
          </a:xfrm>
          <a:prstGeom prst="rect">
            <a:avLst/>
          </a:prstGeom>
        </p:spPr>
      </p:pic>
      <p:sp>
        <p:nvSpPr>
          <p:cNvPr id="7" name="Title 6">
            <a:extLst>
              <a:ext uri="{FF2B5EF4-FFF2-40B4-BE49-F238E27FC236}">
                <a16:creationId xmlns:a16="http://schemas.microsoft.com/office/drawing/2014/main" id="{3DF5404B-02FE-9B48-95F6-3A182D49E7EA}"/>
              </a:ext>
            </a:extLst>
          </p:cNvPr>
          <p:cNvSpPr>
            <a:spLocks noGrp="1"/>
          </p:cNvSpPr>
          <p:nvPr>
            <p:ph type="title"/>
          </p:nvPr>
        </p:nvSpPr>
        <p:spPr/>
        <p:txBody>
          <a:bodyPr/>
          <a:lstStyle/>
          <a:p>
            <a:r>
              <a:rPr lang="en-US" dirty="0"/>
              <a:t>Policy Menu</a:t>
            </a:r>
          </a:p>
        </p:txBody>
      </p:sp>
    </p:spTree>
    <p:extLst>
      <p:ext uri="{BB962C8B-B14F-4D97-AF65-F5344CB8AC3E}">
        <p14:creationId xmlns:p14="http://schemas.microsoft.com/office/powerpoint/2010/main" val="177114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animBg="1"/>
      <p:bldP spid="292" grpId="0" animBg="1"/>
      <p:bldP spid="293"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718"/>
        <p:cNvGrpSpPr/>
        <p:nvPr/>
      </p:nvGrpSpPr>
      <p:grpSpPr>
        <a:xfrm>
          <a:off x="0" y="0"/>
          <a:ext cx="0" cy="0"/>
          <a:chOff x="0" y="0"/>
          <a:chExt cx="0" cy="0"/>
        </a:xfrm>
      </p:grpSpPr>
      <p:pic>
        <p:nvPicPr>
          <p:cNvPr id="720" name="Google Shape;720;p63"/>
          <p:cNvPicPr preferRelativeResize="0"/>
          <p:nvPr/>
        </p:nvPicPr>
        <p:blipFill rotWithShape="1">
          <a:blip r:embed="rId3">
            <a:alphaModFix/>
          </a:blip>
          <a:srcRect t="3302" b="1350"/>
          <a:stretch/>
        </p:blipFill>
        <p:spPr>
          <a:xfrm>
            <a:off x="2872531" y="428261"/>
            <a:ext cx="7050832" cy="5513409"/>
          </a:xfrm>
          <a:prstGeom prst="rect">
            <a:avLst/>
          </a:prstGeom>
          <a:noFill/>
          <a:ln>
            <a:noFill/>
          </a:ln>
        </p:spPr>
      </p:pic>
      <p:sp>
        <p:nvSpPr>
          <p:cNvPr id="4" name="TextBox 3">
            <a:extLst>
              <a:ext uri="{FF2B5EF4-FFF2-40B4-BE49-F238E27FC236}">
                <a16:creationId xmlns:a16="http://schemas.microsoft.com/office/drawing/2014/main" id="{25E8A6A7-4FAE-8A26-F104-B52C6E116691}"/>
              </a:ext>
            </a:extLst>
          </p:cNvPr>
          <p:cNvSpPr txBox="1"/>
          <p:nvPr/>
        </p:nvSpPr>
        <p:spPr>
          <a:xfrm rot="16200000">
            <a:off x="2295568" y="2664047"/>
            <a:ext cx="881973" cy="584775"/>
          </a:xfrm>
          <a:prstGeom prst="rect">
            <a:avLst/>
          </a:prstGeom>
          <a:noFill/>
        </p:spPr>
        <p:txBody>
          <a:bodyPr wrap="none" rtlCol="0">
            <a:spAutoFit/>
          </a:bodyPr>
          <a:lstStyle/>
          <a:p>
            <a:pPr defTabSz="609585" fontAlgn="base">
              <a:spcBef>
                <a:spcPct val="0"/>
              </a:spcBef>
              <a:spcAft>
                <a:spcPct val="0"/>
              </a:spcAft>
            </a:pPr>
            <a:r>
              <a:rPr lang="en-US" sz="3200" b="1" dirty="0">
                <a:solidFill>
                  <a:srgbClr val="FF0000"/>
                </a:solidFill>
                <a:latin typeface="Calibri" charset="0"/>
                <a:ea typeface="ＭＳ Ｐゴシック" charset="0"/>
              </a:rPr>
              <a:t>Bias</a:t>
            </a:r>
          </a:p>
        </p:txBody>
      </p:sp>
      <p:sp>
        <p:nvSpPr>
          <p:cNvPr id="5" name="TextBox 4">
            <a:extLst>
              <a:ext uri="{FF2B5EF4-FFF2-40B4-BE49-F238E27FC236}">
                <a16:creationId xmlns:a16="http://schemas.microsoft.com/office/drawing/2014/main" id="{B240594B-C4D4-ED21-482D-C0D6F5A07A29}"/>
              </a:ext>
            </a:extLst>
          </p:cNvPr>
          <p:cNvSpPr txBox="1"/>
          <p:nvPr/>
        </p:nvSpPr>
        <p:spPr>
          <a:xfrm>
            <a:off x="5623312" y="5814187"/>
            <a:ext cx="2036070" cy="584775"/>
          </a:xfrm>
          <a:prstGeom prst="rect">
            <a:avLst/>
          </a:prstGeom>
          <a:noFill/>
        </p:spPr>
        <p:txBody>
          <a:bodyPr wrap="none" rtlCol="0">
            <a:spAutoFit/>
          </a:bodyPr>
          <a:lstStyle/>
          <a:p>
            <a:pPr defTabSz="609585" fontAlgn="base">
              <a:spcBef>
                <a:spcPct val="0"/>
              </a:spcBef>
              <a:spcAft>
                <a:spcPct val="0"/>
              </a:spcAft>
            </a:pPr>
            <a:r>
              <a:rPr lang="en-US" sz="3200" b="1" dirty="0">
                <a:solidFill>
                  <a:srgbClr val="00B050"/>
                </a:solidFill>
                <a:latin typeface="Calibri" charset="0"/>
                <a:ea typeface="ＭＳ Ｐゴシック" charset="0"/>
              </a:rPr>
              <a:t>“Accuracy”</a:t>
            </a:r>
          </a:p>
        </p:txBody>
      </p:sp>
      <p:sp>
        <p:nvSpPr>
          <p:cNvPr id="7" name="Rectangle 6">
            <a:extLst>
              <a:ext uri="{FF2B5EF4-FFF2-40B4-BE49-F238E27FC236}">
                <a16:creationId xmlns:a16="http://schemas.microsoft.com/office/drawing/2014/main" id="{3A391CEC-52A6-6C0E-9DEB-B5A8B5A9EA22}"/>
              </a:ext>
            </a:extLst>
          </p:cNvPr>
          <p:cNvSpPr/>
          <p:nvPr/>
        </p:nvSpPr>
        <p:spPr>
          <a:xfrm>
            <a:off x="3811930" y="4815070"/>
            <a:ext cx="5756476" cy="64818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2400">
              <a:solidFill>
                <a:prstClr val="black"/>
              </a:solidFill>
              <a:latin typeface="Calibri"/>
            </a:endParaRPr>
          </a:p>
        </p:txBody>
      </p:sp>
      <p:cxnSp>
        <p:nvCxnSpPr>
          <p:cNvPr id="9" name="Straight Connector 8">
            <a:extLst>
              <a:ext uri="{FF2B5EF4-FFF2-40B4-BE49-F238E27FC236}">
                <a16:creationId xmlns:a16="http://schemas.microsoft.com/office/drawing/2014/main" id="{35DC30B4-C5FA-EE68-E9A9-0AEB41868355}"/>
              </a:ext>
            </a:extLst>
          </p:cNvPr>
          <p:cNvCxnSpPr/>
          <p:nvPr/>
        </p:nvCxnSpPr>
        <p:spPr>
          <a:xfrm>
            <a:off x="3703900" y="5139160"/>
            <a:ext cx="5987969" cy="0"/>
          </a:xfrm>
          <a:prstGeom prst="line">
            <a:avLst/>
          </a:prstGeom>
          <a:ln w="28575">
            <a:solidFill>
              <a:srgbClr val="C00000">
                <a:alpha val="53333"/>
              </a:srgbClr>
            </a:solidFill>
            <a:prstDash val="sysDash"/>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808596C7-EF15-2240-1AE4-9AB0086EA8C1}"/>
              </a:ext>
            </a:extLst>
          </p:cNvPr>
          <p:cNvSpPr txBox="1"/>
          <p:nvPr/>
        </p:nvSpPr>
        <p:spPr>
          <a:xfrm>
            <a:off x="9706781" y="4939239"/>
            <a:ext cx="1553630" cy="420564"/>
          </a:xfrm>
          <a:prstGeom prst="rect">
            <a:avLst/>
          </a:prstGeom>
          <a:noFill/>
        </p:spPr>
        <p:txBody>
          <a:bodyPr wrap="none" rtlCol="0">
            <a:spAutoFit/>
          </a:bodyPr>
          <a:lstStyle/>
          <a:p>
            <a:pPr defTabSz="609585" fontAlgn="base">
              <a:spcBef>
                <a:spcPct val="0"/>
              </a:spcBef>
              <a:spcAft>
                <a:spcPct val="0"/>
              </a:spcAft>
            </a:pPr>
            <a:r>
              <a:rPr lang="en-US" sz="2133" dirty="0">
                <a:solidFill>
                  <a:prstClr val="black"/>
                </a:solidFill>
                <a:latin typeface="Calibri" charset="0"/>
                <a:ea typeface="ＭＳ Ｐゴシック" charset="0"/>
              </a:rPr>
              <a:t>No Disparity</a:t>
            </a:r>
          </a:p>
        </p:txBody>
      </p:sp>
      <p:sp>
        <p:nvSpPr>
          <p:cNvPr id="14" name="Rounded Rectangle 13">
            <a:extLst>
              <a:ext uri="{FF2B5EF4-FFF2-40B4-BE49-F238E27FC236}">
                <a16:creationId xmlns:a16="http://schemas.microsoft.com/office/drawing/2014/main" id="{1AD932E6-A86B-CA09-8002-0F2D38E393C1}"/>
              </a:ext>
            </a:extLst>
          </p:cNvPr>
          <p:cNvSpPr/>
          <p:nvPr/>
        </p:nvSpPr>
        <p:spPr>
          <a:xfrm>
            <a:off x="6444247" y="540151"/>
            <a:ext cx="3170459" cy="2160608"/>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400">
              <a:solidFill>
                <a:prstClr val="white"/>
              </a:solidFill>
              <a:latin typeface="Calibri"/>
            </a:endParaRPr>
          </a:p>
        </p:txBody>
      </p:sp>
      <p:sp>
        <p:nvSpPr>
          <p:cNvPr id="15" name="Rectangle 14">
            <a:extLst>
              <a:ext uri="{FF2B5EF4-FFF2-40B4-BE49-F238E27FC236}">
                <a16:creationId xmlns:a16="http://schemas.microsoft.com/office/drawing/2014/main" id="{992D4C9E-118E-4774-E396-B2F566013825}"/>
              </a:ext>
            </a:extLst>
          </p:cNvPr>
          <p:cNvSpPr/>
          <p:nvPr/>
        </p:nvSpPr>
        <p:spPr>
          <a:xfrm>
            <a:off x="3858230" y="531210"/>
            <a:ext cx="5756476" cy="42749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400">
              <a:solidFill>
                <a:prstClr val="white"/>
              </a:solidFill>
              <a:latin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7952D8-4D5A-3244-A998-3E0121AB3F0C}"/>
              </a:ext>
            </a:extLst>
          </p:cNvPr>
          <p:cNvSpPr>
            <a:spLocks noGrp="1"/>
          </p:cNvSpPr>
          <p:nvPr>
            <p:ph type="title"/>
          </p:nvPr>
        </p:nvSpPr>
        <p:spPr>
          <a:xfrm>
            <a:off x="609600" y="2658120"/>
            <a:ext cx="10972800" cy="1143000"/>
          </a:xfrm>
        </p:spPr>
        <p:txBody>
          <a:bodyPr/>
          <a:lstStyle/>
          <a:p>
            <a:r>
              <a:rPr lang="en-US" sz="5333" dirty="0"/>
              <a:t>We may not have to sacrifice accuracy in order to get fairness </a:t>
            </a:r>
            <a:br>
              <a:rPr lang="en-US" sz="5333" dirty="0"/>
            </a:br>
            <a:r>
              <a:rPr lang="en-US" sz="7200" dirty="0">
                <a:solidFill>
                  <a:srgbClr val="FF0000"/>
                </a:solidFill>
              </a:rPr>
              <a:t>but</a:t>
            </a:r>
            <a:br>
              <a:rPr lang="en-US" sz="5333" dirty="0"/>
            </a:br>
            <a:r>
              <a:rPr lang="en-US" sz="5333" dirty="0"/>
              <a:t> we do have to deliberately and explicitly design our AI systems for equity and fairness</a:t>
            </a:r>
          </a:p>
        </p:txBody>
      </p:sp>
    </p:spTree>
    <p:extLst>
      <p:ext uri="{BB962C8B-B14F-4D97-AF65-F5344CB8AC3E}">
        <p14:creationId xmlns:p14="http://schemas.microsoft.com/office/powerpoint/2010/main" val="36820146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A49825-0A06-404B-943E-37651E1B153F}"/>
              </a:ext>
            </a:extLst>
          </p:cNvPr>
          <p:cNvSpPr>
            <a:spLocks noGrp="1"/>
          </p:cNvSpPr>
          <p:nvPr>
            <p:ph idx="1"/>
          </p:nvPr>
        </p:nvSpPr>
        <p:spPr>
          <a:xfrm>
            <a:off x="297707" y="1200032"/>
            <a:ext cx="11666363" cy="3512013"/>
          </a:xfrm>
        </p:spPr>
        <p:txBody>
          <a:bodyPr/>
          <a:lstStyle/>
          <a:p>
            <a:r>
              <a:rPr lang="en-US" sz="1867" dirty="0"/>
              <a:t>Not using race in my models makes by models not racist</a:t>
            </a:r>
          </a:p>
          <a:p>
            <a:endParaRPr lang="en-US" sz="1867" dirty="0"/>
          </a:p>
          <a:p>
            <a:r>
              <a:rPr lang="en-US" sz="1867" dirty="0"/>
              <a:t>Using race in my models makes my models racist</a:t>
            </a:r>
          </a:p>
          <a:p>
            <a:endParaRPr lang="en-US" sz="1867" dirty="0"/>
          </a:p>
          <a:p>
            <a:r>
              <a:rPr lang="en-US" sz="1867" dirty="0"/>
              <a:t>Bias comes from and can be fixed by “fixing” the data</a:t>
            </a:r>
          </a:p>
          <a:p>
            <a:endParaRPr lang="en-US" sz="1867" dirty="0"/>
          </a:p>
          <a:p>
            <a:r>
              <a:rPr lang="en-US" sz="1867" dirty="0"/>
              <a:t>I have to eliminate all bias in order to use/deploy an ML system</a:t>
            </a:r>
          </a:p>
          <a:p>
            <a:endParaRPr lang="en-US" sz="1867" dirty="0"/>
          </a:p>
          <a:p>
            <a:r>
              <a:rPr lang="en-US" sz="1867" dirty="0"/>
              <a:t>I have to satisfy all measures of bias in order to be fair</a:t>
            </a:r>
          </a:p>
          <a:p>
            <a:pPr marL="0" indent="0">
              <a:buNone/>
            </a:pPr>
            <a:endParaRPr lang="en-US" sz="1867" dirty="0"/>
          </a:p>
          <a:p>
            <a:r>
              <a:rPr lang="en-US" sz="1867" dirty="0"/>
              <a:t>There is always a tradeoff between fairness and accuracy</a:t>
            </a:r>
          </a:p>
          <a:p>
            <a:endParaRPr lang="en-US" sz="1867" dirty="0"/>
          </a:p>
          <a:p>
            <a:r>
              <a:rPr lang="en-US" sz="1867" dirty="0"/>
              <a:t>A fair ML model = Fair and equitable outcomes</a:t>
            </a:r>
          </a:p>
          <a:p>
            <a:pPr marL="0" indent="0">
              <a:buNone/>
            </a:pPr>
            <a:endParaRPr lang="en-US" sz="1867" dirty="0"/>
          </a:p>
          <a:p>
            <a:r>
              <a:rPr lang="en-US" sz="1867" dirty="0"/>
              <a:t>Bias reduction methods actually reduce bias</a:t>
            </a:r>
          </a:p>
        </p:txBody>
      </p:sp>
      <p:sp>
        <p:nvSpPr>
          <p:cNvPr id="3" name="Title 2">
            <a:extLst>
              <a:ext uri="{FF2B5EF4-FFF2-40B4-BE49-F238E27FC236}">
                <a16:creationId xmlns:a16="http://schemas.microsoft.com/office/drawing/2014/main" id="{0B3E8319-8487-B24C-B8ED-E0E0F68CBE49}"/>
              </a:ext>
            </a:extLst>
          </p:cNvPr>
          <p:cNvSpPr>
            <a:spLocks noGrp="1"/>
          </p:cNvSpPr>
          <p:nvPr>
            <p:ph type="title"/>
          </p:nvPr>
        </p:nvSpPr>
        <p:spPr/>
        <p:txBody>
          <a:bodyPr/>
          <a:lstStyle/>
          <a:p>
            <a:r>
              <a:rPr lang="en-US" dirty="0"/>
              <a:t>Some common practitioner (mis)perceptions</a:t>
            </a:r>
          </a:p>
        </p:txBody>
      </p:sp>
    </p:spTree>
    <p:extLst>
      <p:ext uri="{BB962C8B-B14F-4D97-AF65-F5344CB8AC3E}">
        <p14:creationId xmlns:p14="http://schemas.microsoft.com/office/powerpoint/2010/main" val="326386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1" name="Google Shape;1171;p137"/>
          <p:cNvSpPr txBox="1">
            <a:spLocks noGrp="1"/>
          </p:cNvSpPr>
          <p:nvPr>
            <p:ph idx="1"/>
          </p:nvPr>
        </p:nvSpPr>
        <p:spPr>
          <a:xfrm>
            <a:off x="262819" y="1069677"/>
            <a:ext cx="11666363" cy="3593448"/>
          </a:xfrm>
          <a:prstGeom prst="rect">
            <a:avLst/>
          </a:prstGeom>
        </p:spPr>
        <p:txBody>
          <a:bodyPr spcFirstLastPara="1" vert="horz" wrap="square" lIns="121900" tIns="121900" rIns="121900" bIns="121900" numCol="1" anchor="t" anchorCtr="0" compatLnSpc="1">
            <a:prstTxWarp prst="textNoShape">
              <a:avLst/>
            </a:prstTxWarp>
            <a:noAutofit/>
          </a:bodyPr>
          <a:lstStyle/>
          <a:p>
            <a:pPr>
              <a:spcBef>
                <a:spcPts val="533"/>
              </a:spcBef>
              <a:spcAft>
                <a:spcPts val="1600"/>
              </a:spcAft>
              <a:buClr>
                <a:schemeClr val="dk1"/>
              </a:buClr>
              <a:buSzPts val="1100"/>
            </a:pPr>
            <a:r>
              <a:rPr lang="en" dirty="0">
                <a:solidFill>
                  <a:schemeClr val="dk1"/>
                </a:solidFill>
                <a:latin typeface="Calibri"/>
                <a:ea typeface="Calibri"/>
                <a:cs typeface="Calibri"/>
                <a:sym typeface="Calibri"/>
              </a:rPr>
              <a:t>Create an environment where informed “values” discussions can take place</a:t>
            </a:r>
            <a:endParaRPr lang="en" dirty="0">
              <a:solidFill>
                <a:schemeClr val="dk1"/>
              </a:solidFill>
              <a:cs typeface="Calibri"/>
              <a:sym typeface="Calibri"/>
            </a:endParaRPr>
          </a:p>
          <a:p>
            <a:pPr>
              <a:spcBef>
                <a:spcPts val="533"/>
              </a:spcBef>
              <a:spcAft>
                <a:spcPts val="1600"/>
              </a:spcAft>
              <a:buClr>
                <a:schemeClr val="dk1"/>
              </a:buClr>
              <a:buSzPts val="1100"/>
            </a:pPr>
            <a:r>
              <a:rPr lang="en" dirty="0">
                <a:solidFill>
                  <a:schemeClr val="dk1"/>
                </a:solidFill>
                <a:latin typeface="Calibri"/>
                <a:ea typeface="Calibri"/>
                <a:cs typeface="Calibri"/>
                <a:sym typeface="Calibri"/>
              </a:rPr>
              <a:t>Talk through value choices at each stage of the project (instead of waiting till the end): form</a:t>
            </a:r>
            <a:r>
              <a:rPr lang="en-US" dirty="0" err="1">
                <a:solidFill>
                  <a:schemeClr val="dk1"/>
                </a:solidFill>
                <a:latin typeface="Calibri"/>
                <a:ea typeface="Calibri"/>
                <a:cs typeface="Calibri"/>
                <a:sym typeface="Calibri"/>
              </a:rPr>
              <a:t>ul</a:t>
            </a:r>
            <a:r>
              <a:rPr lang="en" dirty="0" err="1">
                <a:solidFill>
                  <a:schemeClr val="dk1"/>
                </a:solidFill>
                <a:latin typeface="Calibri"/>
                <a:ea typeface="Calibri"/>
                <a:cs typeface="Calibri"/>
                <a:sym typeface="Calibri"/>
              </a:rPr>
              <a:t>ation</a:t>
            </a:r>
            <a:r>
              <a:rPr lang="en" dirty="0">
                <a:solidFill>
                  <a:schemeClr val="dk1"/>
                </a:solidFill>
                <a:latin typeface="Calibri"/>
                <a:ea typeface="Calibri"/>
                <a:cs typeface="Calibri"/>
                <a:sym typeface="Calibri"/>
              </a:rPr>
              <a:t> to data collection to analysis to action to impact</a:t>
            </a:r>
            <a:endParaRPr dirty="0">
              <a:solidFill>
                <a:schemeClr val="dk1"/>
              </a:solidFill>
            </a:endParaRPr>
          </a:p>
          <a:p>
            <a:pPr>
              <a:spcBef>
                <a:spcPts val="533"/>
              </a:spcBef>
              <a:spcAft>
                <a:spcPts val="1600"/>
              </a:spcAft>
              <a:buClr>
                <a:schemeClr val="dk1"/>
              </a:buClr>
              <a:buSzPts val="1100"/>
            </a:pPr>
            <a:r>
              <a:rPr lang="en" dirty="0">
                <a:solidFill>
                  <a:schemeClr val="dk1"/>
                </a:solidFill>
                <a:latin typeface="Calibri"/>
                <a:ea typeface="Calibri"/>
                <a:cs typeface="Calibri"/>
                <a:sym typeface="Calibri"/>
              </a:rPr>
              <a:t>Consider how it affects people throughout the chain – especially the people being affected (and include them in these discussions and decisions)</a:t>
            </a:r>
          </a:p>
          <a:p>
            <a:pPr>
              <a:spcBef>
                <a:spcPts val="533"/>
              </a:spcBef>
              <a:spcAft>
                <a:spcPts val="1600"/>
              </a:spcAft>
              <a:buClr>
                <a:schemeClr val="dk1"/>
              </a:buClr>
              <a:buSzPts val="1100"/>
            </a:pPr>
            <a:r>
              <a:rPr lang="en-US" dirty="0"/>
              <a:t>Match the design to deployment scenarios</a:t>
            </a:r>
          </a:p>
          <a:p>
            <a:pPr>
              <a:spcBef>
                <a:spcPts val="533"/>
              </a:spcBef>
              <a:spcAft>
                <a:spcPts val="1600"/>
              </a:spcAft>
              <a:buClr>
                <a:schemeClr val="dk1"/>
              </a:buClr>
              <a:buSzPts val="1100"/>
            </a:pPr>
            <a:r>
              <a:rPr lang="en-US" dirty="0"/>
              <a:t>Measure outcomes – but the right outcomes</a:t>
            </a:r>
          </a:p>
          <a:p>
            <a:pPr>
              <a:spcBef>
                <a:spcPts val="533"/>
              </a:spcBef>
              <a:spcAft>
                <a:spcPts val="1600"/>
              </a:spcAft>
              <a:buClr>
                <a:schemeClr val="dk1"/>
              </a:buClr>
              <a:buSzPts val="1100"/>
            </a:pPr>
            <a:r>
              <a:rPr lang="en-US" dirty="0"/>
              <a:t>Test, Test, Test – but the right tests</a:t>
            </a:r>
          </a:p>
          <a:p>
            <a:pPr>
              <a:spcBef>
                <a:spcPts val="533"/>
              </a:spcBef>
              <a:spcAft>
                <a:spcPts val="1600"/>
              </a:spcAft>
              <a:buClr>
                <a:schemeClr val="dk1"/>
              </a:buClr>
              <a:buSzPts val="1100"/>
            </a:pPr>
            <a:r>
              <a:rPr lang="en-US" dirty="0"/>
              <a:t>Monitor and Update</a:t>
            </a:r>
          </a:p>
          <a:p>
            <a:pPr marL="0" indent="0">
              <a:spcBef>
                <a:spcPts val="533"/>
              </a:spcBef>
              <a:spcAft>
                <a:spcPts val="0"/>
              </a:spcAft>
              <a:buClr>
                <a:schemeClr val="dk1"/>
              </a:buClr>
              <a:buSzPts val="1100"/>
              <a:buNone/>
            </a:pPr>
            <a:endParaRPr dirty="0">
              <a:solidFill>
                <a:schemeClr val="dk1"/>
              </a:solidFill>
            </a:endParaRPr>
          </a:p>
          <a:p>
            <a:pPr marL="0" indent="0">
              <a:spcBef>
                <a:spcPts val="853"/>
              </a:spcBef>
              <a:spcAft>
                <a:spcPts val="2133"/>
              </a:spcAft>
              <a:buNone/>
            </a:pPr>
            <a:endParaRPr dirty="0"/>
          </a:p>
        </p:txBody>
      </p:sp>
      <p:sp>
        <p:nvSpPr>
          <p:cNvPr id="1170" name="Google Shape;1170;p137"/>
          <p:cNvSpPr txBox="1">
            <a:spLocks noGrp="1"/>
          </p:cNvSpPr>
          <p:nvPr>
            <p:ph type="title"/>
          </p:nvPr>
        </p:nvSpPr>
        <p:spPr>
          <a:prstGeom prst="rect">
            <a:avLst/>
          </a:prstGeom>
        </p:spPr>
        <p:txBody>
          <a:bodyPr spcFirstLastPara="1" vert="horz" wrap="square" lIns="121900" tIns="121900" rIns="121900" bIns="121900" numCol="1" anchor="ctr" anchorCtr="0" compatLnSpc="1">
            <a:prstTxWarp prst="textNoShape">
              <a:avLst/>
            </a:prstTxWarp>
            <a:noAutofit/>
          </a:bodyPr>
          <a:lstStyle/>
          <a:p>
            <a:pPr algn="l">
              <a:spcBef>
                <a:spcPts val="0"/>
              </a:spcBef>
              <a:spcAft>
                <a:spcPts val="0"/>
              </a:spcAft>
            </a:pPr>
            <a:r>
              <a:rPr lang="en" dirty="0"/>
              <a:t>      How to get ready?</a:t>
            </a:r>
            <a:endParaRPr dirty="0"/>
          </a:p>
        </p:txBody>
      </p:sp>
    </p:spTree>
    <p:extLst>
      <p:ext uri="{BB962C8B-B14F-4D97-AF65-F5344CB8AC3E}">
        <p14:creationId xmlns:p14="http://schemas.microsoft.com/office/powerpoint/2010/main" val="340045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hlinkClick r:id="rId2"/>
              </a:rPr>
              <a:t>Data Science Project Scoping Guide</a:t>
            </a:r>
            <a:endParaRPr lang="en-US" dirty="0"/>
          </a:p>
          <a:p>
            <a:endParaRPr lang="en-US" dirty="0"/>
          </a:p>
          <a:p>
            <a:r>
              <a:rPr lang="en-US" dirty="0"/>
              <a:t>Open Source Data Science Tools</a:t>
            </a:r>
          </a:p>
          <a:p>
            <a:pPr lvl="1"/>
            <a:r>
              <a:rPr lang="en-US" dirty="0">
                <a:hlinkClick r:id="rId3"/>
              </a:rPr>
              <a:t>Triage</a:t>
            </a:r>
            <a:r>
              <a:rPr lang="en-US" dirty="0"/>
              <a:t>: ML Toolkit</a:t>
            </a:r>
          </a:p>
          <a:p>
            <a:pPr lvl="1"/>
            <a:r>
              <a:rPr lang="en-US" dirty="0">
                <a:hlinkClick r:id="rId4"/>
              </a:rPr>
              <a:t>Aequitas</a:t>
            </a:r>
            <a:r>
              <a:rPr lang="en-US" dirty="0"/>
              <a:t>: Bias Audit Tool </a:t>
            </a:r>
          </a:p>
          <a:p>
            <a:pPr lvl="1"/>
            <a:r>
              <a:rPr lang="en-US" dirty="0"/>
              <a:t>Code for all projects: </a:t>
            </a:r>
            <a:r>
              <a:rPr lang="en-US" dirty="0">
                <a:hlinkClick r:id="rId5"/>
              </a:rPr>
              <a:t>www.github.com/dssg</a:t>
            </a:r>
            <a:endParaRPr lang="en-US" dirty="0"/>
          </a:p>
          <a:p>
            <a:pPr lvl="1"/>
            <a:endParaRPr lang="en-US" dirty="0"/>
          </a:p>
          <a:p>
            <a:r>
              <a:rPr lang="en-US" dirty="0">
                <a:hlinkClick r:id="rId6"/>
              </a:rPr>
              <a:t>Hands-on Fairness and Bias Tutorial with interactive Jupyter Notebooks</a:t>
            </a:r>
            <a:endParaRPr lang="en-US" dirty="0"/>
          </a:p>
          <a:p>
            <a:pPr lvl="1"/>
            <a:endParaRPr lang="en-US" dirty="0"/>
          </a:p>
          <a:p>
            <a:r>
              <a:rPr lang="en-US" dirty="0">
                <a:hlinkClick r:id="rId7"/>
              </a:rPr>
              <a:t>Data Science for Social Good Fellowship</a:t>
            </a:r>
            <a:endParaRPr lang="en-US" dirty="0"/>
          </a:p>
          <a:p>
            <a:pPr lvl="1"/>
            <a:endParaRPr lang="en-US" dirty="0"/>
          </a:p>
          <a:p>
            <a:pPr lvl="1"/>
            <a:endParaRPr lang="en-US" dirty="0"/>
          </a:p>
        </p:txBody>
      </p:sp>
      <p:sp>
        <p:nvSpPr>
          <p:cNvPr id="2" name="Title 1"/>
          <p:cNvSpPr>
            <a:spLocks noGrp="1"/>
          </p:cNvSpPr>
          <p:nvPr>
            <p:ph type="title"/>
          </p:nvPr>
        </p:nvSpPr>
        <p:spPr/>
        <p:txBody>
          <a:bodyPr/>
          <a:lstStyle/>
          <a:p>
            <a:r>
              <a:rPr lang="en-US" dirty="0"/>
              <a:t>Useful Resources</a:t>
            </a:r>
          </a:p>
        </p:txBody>
      </p:sp>
    </p:spTree>
    <p:extLst>
      <p:ext uri="{BB962C8B-B14F-4D97-AF65-F5344CB8AC3E}">
        <p14:creationId xmlns:p14="http://schemas.microsoft.com/office/powerpoint/2010/main" val="8975607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Reminders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buNone/>
            </a:pPr>
            <a:r>
              <a:rPr lang="en-US" b="1" dirty="0"/>
              <a:t>This week:</a:t>
            </a:r>
          </a:p>
          <a:p>
            <a:r>
              <a:rPr lang="en-US" dirty="0"/>
              <a:t>Readings for Thursday (Field Trials and Causality)</a:t>
            </a:r>
          </a:p>
          <a:p>
            <a:endParaRPr lang="en-US" dirty="0"/>
          </a:p>
          <a:p>
            <a:pPr marL="76200" indent="0">
              <a:buNone/>
            </a:pPr>
            <a:r>
              <a:rPr lang="en-US" b="1" dirty="0"/>
              <a:t>Coming up next week:</a:t>
            </a:r>
          </a:p>
          <a:p>
            <a:r>
              <a:rPr lang="en-US" dirty="0"/>
              <a:t>Module 3 Presentations</a:t>
            </a:r>
          </a:p>
          <a:p>
            <a:pPr marL="76200" indent="0">
              <a:buNone/>
            </a:pPr>
            <a:endParaRPr lang="en-US" dirty="0"/>
          </a:p>
          <a:p>
            <a:endParaRPr lang="en-US" dirty="0"/>
          </a:p>
        </p:txBody>
      </p:sp>
    </p:spTree>
    <p:extLst>
      <p:ext uri="{BB962C8B-B14F-4D97-AF65-F5344CB8AC3E}">
        <p14:creationId xmlns:p14="http://schemas.microsoft.com/office/powerpoint/2010/main" val="2869077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267" dirty="0"/>
              <a:t>Most of these questions are not new</a:t>
            </a:r>
          </a:p>
        </p:txBody>
      </p:sp>
      <p:sp>
        <p:nvSpPr>
          <p:cNvPr id="2" name="Content Placeholder 1"/>
          <p:cNvSpPr>
            <a:spLocks noGrp="1"/>
          </p:cNvSpPr>
          <p:nvPr>
            <p:ph type="body" idx="1"/>
          </p:nvPr>
        </p:nvSpPr>
        <p:spPr/>
        <p:txBody>
          <a:bodyPr>
            <a:normAutofit/>
          </a:bodyPr>
          <a:lstStyle/>
          <a:p>
            <a:pPr marL="0" indent="0" algn="ctr">
              <a:buNone/>
            </a:pPr>
            <a:r>
              <a:rPr lang="en-US" sz="3800" dirty="0">
                <a:solidFill>
                  <a:schemeClr val="tx1"/>
                </a:solidFill>
              </a:rPr>
              <a:t>Ethical issues have always existed in every decision-making process</a:t>
            </a:r>
          </a:p>
          <a:p>
            <a:pPr marL="0" indent="0" algn="ctr">
              <a:buNone/>
            </a:pPr>
            <a:endParaRPr lang="en-US" sz="3800" dirty="0">
              <a:solidFill>
                <a:schemeClr val="tx1"/>
              </a:solidFill>
            </a:endParaRPr>
          </a:p>
          <a:p>
            <a:pPr marL="0" indent="0" algn="ctr">
              <a:buNone/>
            </a:pPr>
            <a:r>
              <a:rPr lang="en-US" sz="3800" dirty="0">
                <a:solidFill>
                  <a:schemeClr val="tx1"/>
                </a:solidFill>
              </a:rPr>
              <a:t>Why are we talking about them in this class now?</a:t>
            </a:r>
          </a:p>
        </p:txBody>
      </p:sp>
    </p:spTree>
    <p:extLst>
      <p:ext uri="{BB962C8B-B14F-4D97-AF65-F5344CB8AC3E}">
        <p14:creationId xmlns:p14="http://schemas.microsoft.com/office/powerpoint/2010/main" val="26522166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8722839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and Social Principles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r>
              <a:rPr lang="en-US" sz="2800" dirty="0">
                <a:solidFill>
                  <a:schemeClr val="tx1"/>
                </a:solidFill>
              </a:rPr>
              <a:t>Choices about fairness and equity are </a:t>
            </a:r>
            <a:r>
              <a:rPr lang="en-US" sz="2800" i="1" dirty="0">
                <a:solidFill>
                  <a:schemeClr val="tx1"/>
                </a:solidFill>
              </a:rPr>
              <a:t>implicit</a:t>
            </a:r>
            <a:r>
              <a:rPr lang="en-US" sz="2800" dirty="0">
                <a:solidFill>
                  <a:schemeClr val="tx1"/>
                </a:solidFill>
              </a:rPr>
              <a:t> in any decision process but being made </a:t>
            </a:r>
            <a:r>
              <a:rPr lang="en-US" sz="2800" i="1" dirty="0">
                <a:solidFill>
                  <a:schemeClr val="tx1"/>
                </a:solidFill>
              </a:rPr>
              <a:t>explicit</a:t>
            </a:r>
            <a:r>
              <a:rPr lang="en-US" sz="2800" dirty="0">
                <a:solidFill>
                  <a:schemeClr val="tx1"/>
                </a:solidFill>
              </a:rPr>
              <a:t> by the growing use of algorithmic decision support.</a:t>
            </a:r>
            <a:endParaRPr lang="en-US" sz="3200" dirty="0">
              <a:solidFill>
                <a:schemeClr val="tx1"/>
              </a:solidFill>
            </a:endParaRPr>
          </a:p>
        </p:txBody>
      </p:sp>
    </p:spTree>
    <p:extLst>
      <p:ext uri="{BB962C8B-B14F-4D97-AF65-F5344CB8AC3E}">
        <p14:creationId xmlns:p14="http://schemas.microsoft.com/office/powerpoint/2010/main" val="13145054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and Social Principles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r>
              <a:rPr lang="en-US" sz="2800" dirty="0">
                <a:solidFill>
                  <a:schemeClr val="tx1"/>
                </a:solidFill>
              </a:rPr>
              <a:t>Choices about fairness and equity are </a:t>
            </a:r>
            <a:r>
              <a:rPr lang="en-US" sz="2800" i="1" dirty="0">
                <a:solidFill>
                  <a:schemeClr val="tx1"/>
                </a:solidFill>
              </a:rPr>
              <a:t>implicit</a:t>
            </a:r>
            <a:r>
              <a:rPr lang="en-US" sz="2800" dirty="0">
                <a:solidFill>
                  <a:schemeClr val="tx1"/>
                </a:solidFill>
              </a:rPr>
              <a:t> in any decision process but being made </a:t>
            </a:r>
            <a:r>
              <a:rPr lang="en-US" sz="2800" i="1" dirty="0">
                <a:solidFill>
                  <a:schemeClr val="tx1"/>
                </a:solidFill>
              </a:rPr>
              <a:t>explicit</a:t>
            </a:r>
            <a:r>
              <a:rPr lang="en-US" sz="2800" dirty="0">
                <a:solidFill>
                  <a:schemeClr val="tx1"/>
                </a:solidFill>
              </a:rPr>
              <a:t> by the growing use of algorithmic decision support.</a:t>
            </a:r>
            <a:br>
              <a:rPr lang="en-US" sz="2800" dirty="0">
                <a:solidFill>
                  <a:schemeClr val="tx1"/>
                </a:solidFill>
              </a:rPr>
            </a:br>
            <a:br>
              <a:rPr lang="en-US" sz="2800" dirty="0">
                <a:solidFill>
                  <a:schemeClr val="tx1"/>
                </a:solidFill>
              </a:rPr>
            </a:br>
            <a:r>
              <a:rPr lang="en-US" sz="2800" dirty="0">
                <a:solidFill>
                  <a:schemeClr val="tx1"/>
                </a:solidFill>
              </a:rPr>
              <a:t>What implicit choices about fairness are encoded when we say…</a:t>
            </a:r>
          </a:p>
          <a:p>
            <a:r>
              <a:rPr lang="en-US" sz="2800" dirty="0">
                <a:solidFill>
                  <a:schemeClr val="tx1"/>
                </a:solidFill>
              </a:rPr>
              <a:t>Beyond a reasonable doubt? (e.g., criminal court)</a:t>
            </a:r>
          </a:p>
          <a:p>
            <a:r>
              <a:rPr lang="en-US" sz="2800" dirty="0">
                <a:solidFill>
                  <a:schemeClr val="tx1"/>
                </a:solidFill>
              </a:rPr>
              <a:t>The preponderance of evidence? (e.g., civil court)</a:t>
            </a:r>
          </a:p>
          <a:p>
            <a:r>
              <a:rPr lang="en-US" sz="2800" dirty="0">
                <a:solidFill>
                  <a:schemeClr val="tx1"/>
                </a:solidFill>
              </a:rPr>
              <a:t>Probable cause? (e.g., indictment by grand jury)</a:t>
            </a:r>
          </a:p>
          <a:p>
            <a:r>
              <a:rPr lang="en-US" sz="2800" dirty="0">
                <a:solidFill>
                  <a:schemeClr val="tx1"/>
                </a:solidFill>
              </a:rPr>
              <a:t>Innocent until proven guilty?</a:t>
            </a:r>
          </a:p>
          <a:p>
            <a:endParaRPr lang="en-US" sz="3200" dirty="0">
              <a:solidFill>
                <a:schemeClr val="tx1"/>
              </a:solidFill>
            </a:endParaRPr>
          </a:p>
        </p:txBody>
      </p:sp>
    </p:spTree>
    <p:extLst>
      <p:ext uri="{BB962C8B-B14F-4D97-AF65-F5344CB8AC3E}">
        <p14:creationId xmlns:p14="http://schemas.microsoft.com/office/powerpoint/2010/main" val="24848407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271934"/>
            <a:ext cx="11360700" cy="4555200"/>
          </a:xfrm>
        </p:spPr>
        <p:txBody>
          <a:bodyPr/>
          <a:lstStyle/>
          <a:p>
            <a:r>
              <a:rPr lang="en-US" sz="3200" dirty="0">
                <a:solidFill>
                  <a:schemeClr val="tx1"/>
                </a:solidFill>
              </a:rPr>
              <a:t>Title VII of US Civil Rights Act – Job Discrimination</a:t>
            </a:r>
          </a:p>
          <a:p>
            <a:pPr lvl="1"/>
            <a:r>
              <a:rPr lang="en-US" sz="2700" dirty="0">
                <a:solidFill>
                  <a:schemeClr val="tx1"/>
                </a:solidFill>
              </a:rPr>
              <a:t>Disparate Treatment (intentional discrimination)</a:t>
            </a:r>
          </a:p>
          <a:p>
            <a:pPr lvl="1"/>
            <a:r>
              <a:rPr lang="en-US" sz="2700" dirty="0">
                <a:solidFill>
                  <a:schemeClr val="tx1"/>
                </a:solidFill>
              </a:rPr>
              <a:t>Disparate Impact (regardless of intention)</a:t>
            </a:r>
            <a:br>
              <a:rPr lang="en-US" sz="2700" dirty="0">
                <a:solidFill>
                  <a:schemeClr val="tx1"/>
                </a:solidFill>
              </a:rPr>
            </a:br>
            <a:endParaRPr lang="en-US" sz="2700" dirty="0">
              <a:solidFill>
                <a:schemeClr val="tx1"/>
              </a:solidFill>
            </a:endParaRPr>
          </a:p>
          <a:p>
            <a:r>
              <a:rPr lang="en-US" sz="3200" dirty="0">
                <a:solidFill>
                  <a:schemeClr val="tx1"/>
                </a:solidFill>
              </a:rPr>
              <a:t>14</a:t>
            </a:r>
            <a:r>
              <a:rPr lang="en-US" sz="3200" baseline="30000" dirty="0">
                <a:solidFill>
                  <a:schemeClr val="tx1"/>
                </a:solidFill>
              </a:rPr>
              <a:t>th</a:t>
            </a:r>
            <a:r>
              <a:rPr lang="en-US" sz="3200" dirty="0">
                <a:solidFill>
                  <a:schemeClr val="tx1"/>
                </a:solidFill>
              </a:rPr>
              <a:t> Amendment</a:t>
            </a:r>
          </a:p>
          <a:p>
            <a:pPr lvl="1"/>
            <a:r>
              <a:rPr lang="en-US" sz="2700" dirty="0">
                <a:solidFill>
                  <a:schemeClr val="tx1"/>
                </a:solidFill>
              </a:rPr>
              <a:t>Equal Protection (under laws and government actions)</a:t>
            </a:r>
          </a:p>
          <a:p>
            <a:pPr lvl="1"/>
            <a:r>
              <a:rPr lang="en-US" sz="2700" dirty="0">
                <a:solidFill>
                  <a:schemeClr val="tx1"/>
                </a:solidFill>
              </a:rPr>
              <a:t>“Strict Scrutiny” Standard: compelling state interest, narrowly tailored, and least restrictive means</a:t>
            </a:r>
          </a:p>
        </p:txBody>
      </p:sp>
    </p:spTree>
    <p:extLst>
      <p:ext uri="{BB962C8B-B14F-4D97-AF65-F5344CB8AC3E}">
        <p14:creationId xmlns:p14="http://schemas.microsoft.com/office/powerpoint/2010/main" val="1217573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pic>
        <p:nvPicPr>
          <p:cNvPr id="4" name="Picture 3">
            <a:extLst>
              <a:ext uri="{FF2B5EF4-FFF2-40B4-BE49-F238E27FC236}">
                <a16:creationId xmlns:a16="http://schemas.microsoft.com/office/drawing/2014/main" id="{402BD07C-269D-C246-AB62-D5E66F4D100F}"/>
              </a:ext>
            </a:extLst>
          </p:cNvPr>
          <p:cNvPicPr>
            <a:picLocks noChangeAspect="1"/>
          </p:cNvPicPr>
          <p:nvPr/>
        </p:nvPicPr>
        <p:blipFill>
          <a:blip r:embed="rId3"/>
          <a:stretch>
            <a:fillRect/>
          </a:stretch>
        </p:blipFill>
        <p:spPr>
          <a:xfrm>
            <a:off x="1372603" y="1580875"/>
            <a:ext cx="9446794" cy="4514397"/>
          </a:xfrm>
          <a:prstGeom prst="rect">
            <a:avLst/>
          </a:prstGeom>
        </p:spPr>
      </p:pic>
    </p:spTree>
    <p:extLst>
      <p:ext uri="{BB962C8B-B14F-4D97-AF65-F5344CB8AC3E}">
        <p14:creationId xmlns:p14="http://schemas.microsoft.com/office/powerpoint/2010/main" val="17933527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What Challenges Does Huq Identify Applying Current Legal Standards to Algorithmic Decision Making?</a:t>
            </a:r>
          </a:p>
        </p:txBody>
      </p:sp>
    </p:spTree>
    <p:extLst>
      <p:ext uri="{BB962C8B-B14F-4D97-AF65-F5344CB8AC3E}">
        <p14:creationId xmlns:p14="http://schemas.microsoft.com/office/powerpoint/2010/main" val="39292254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What Challenges Does Huq Identify Applying Current Legal Standards to Algorithmic Decision Making?</a:t>
            </a:r>
          </a:p>
          <a:p>
            <a:pPr lvl="1"/>
            <a:r>
              <a:rPr lang="en-US" sz="2700" dirty="0">
                <a:solidFill>
                  <a:schemeClr val="tx1"/>
                </a:solidFill>
              </a:rPr>
              <a:t>Expanded scale and reach of state power</a:t>
            </a:r>
          </a:p>
          <a:p>
            <a:pPr lvl="1"/>
            <a:r>
              <a:rPr lang="en-US" sz="2700" dirty="0">
                <a:solidFill>
                  <a:schemeClr val="tx1"/>
                </a:solidFill>
              </a:rPr>
              <a:t>Durability of errors – need for special skills to update/fix problems</a:t>
            </a:r>
          </a:p>
          <a:p>
            <a:pPr lvl="1"/>
            <a:r>
              <a:rPr lang="en-US" sz="2700" dirty="0">
                <a:solidFill>
                  <a:schemeClr val="tx1"/>
                </a:solidFill>
              </a:rPr>
              <a:t>What does “discriminatory intent” mean in this context?</a:t>
            </a:r>
          </a:p>
          <a:p>
            <a:pPr lvl="1"/>
            <a:r>
              <a:rPr lang="en-US" sz="2700" dirty="0">
                <a:solidFill>
                  <a:schemeClr val="tx1"/>
                </a:solidFill>
              </a:rPr>
              <a:t>Unclear how to apply “</a:t>
            </a:r>
            <a:r>
              <a:rPr lang="en-US" sz="2700" dirty="0" err="1">
                <a:solidFill>
                  <a:schemeClr val="tx1"/>
                </a:solidFill>
              </a:rPr>
              <a:t>anticlassification</a:t>
            </a:r>
            <a:r>
              <a:rPr lang="en-US" sz="2700" dirty="0">
                <a:solidFill>
                  <a:schemeClr val="tx1"/>
                </a:solidFill>
              </a:rPr>
              <a:t>” standard of equal protection</a:t>
            </a:r>
          </a:p>
        </p:txBody>
      </p:sp>
    </p:spTree>
    <p:extLst>
      <p:ext uri="{BB962C8B-B14F-4D97-AF65-F5344CB8AC3E}">
        <p14:creationId xmlns:p14="http://schemas.microsoft.com/office/powerpoint/2010/main" val="33031983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r>
              <a:rPr lang="en-US" sz="3200" dirty="0">
                <a:solidFill>
                  <a:schemeClr val="tx1"/>
                </a:solidFill>
              </a:rPr>
              <a:t>Difficulties with Equal Protection’s “</a:t>
            </a:r>
            <a:r>
              <a:rPr lang="en-US" sz="3200" dirty="0" err="1">
                <a:solidFill>
                  <a:schemeClr val="tx1"/>
                </a:solidFill>
              </a:rPr>
              <a:t>Anticlassification</a:t>
            </a:r>
            <a:r>
              <a:rPr lang="en-US" sz="3200" dirty="0">
                <a:solidFill>
                  <a:schemeClr val="tx1"/>
                </a:solidFill>
              </a:rPr>
              <a:t>” Standard:</a:t>
            </a:r>
          </a:p>
          <a:p>
            <a:pPr lvl="1"/>
            <a:r>
              <a:rPr lang="en-US" sz="2700" dirty="0">
                <a:solidFill>
                  <a:schemeClr val="tx1"/>
                </a:solidFill>
              </a:rPr>
              <a:t>Simply omitting race as a feature doesn’t ensure an algorithm is “colorblind” – too much correlated information in other features</a:t>
            </a:r>
          </a:p>
          <a:p>
            <a:pPr lvl="1"/>
            <a:r>
              <a:rPr lang="en-US" sz="2700" dirty="0">
                <a:solidFill>
                  <a:schemeClr val="tx1"/>
                </a:solidFill>
              </a:rPr>
              <a:t>Accounting for race may in fact be needed to decrease disparities</a:t>
            </a:r>
          </a:p>
        </p:txBody>
      </p:sp>
    </p:spTree>
    <p:extLst>
      <p:ext uri="{BB962C8B-B14F-4D97-AF65-F5344CB8AC3E}">
        <p14:creationId xmlns:p14="http://schemas.microsoft.com/office/powerpoint/2010/main" val="17736005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Tree>
    <p:extLst>
      <p:ext uri="{BB962C8B-B14F-4D97-AF65-F5344CB8AC3E}">
        <p14:creationId xmlns:p14="http://schemas.microsoft.com/office/powerpoint/2010/main" val="1772652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p>
                      <a:pPr algn="ctr"/>
                      <a:r>
                        <a:rPr lang="en-US" sz="2400" b="1" dirty="0"/>
                        <a:t>(25%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p>
                      <a:pPr algn="ctr"/>
                      <a:r>
                        <a:rPr lang="en-US" sz="2400" b="1" dirty="0"/>
                        <a:t>(75%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
        <p:nvSpPr>
          <p:cNvPr id="2" name="TextBox 1">
            <a:extLst>
              <a:ext uri="{FF2B5EF4-FFF2-40B4-BE49-F238E27FC236}">
                <a16:creationId xmlns:a16="http://schemas.microsoft.com/office/drawing/2014/main" id="{C943DEE3-018F-6848-86C6-3F456F8E507F}"/>
              </a:ext>
            </a:extLst>
          </p:cNvPr>
          <p:cNvSpPr txBox="1"/>
          <p:nvPr/>
        </p:nvSpPr>
        <p:spPr>
          <a:xfrm>
            <a:off x="8123257" y="2274838"/>
            <a:ext cx="4068743" cy="2308324"/>
          </a:xfrm>
          <a:prstGeom prst="rect">
            <a:avLst/>
          </a:prstGeom>
          <a:noFill/>
        </p:spPr>
        <p:txBody>
          <a:bodyPr wrap="none" rtlCol="0">
            <a:spAutoFit/>
          </a:bodyPr>
          <a:lstStyle/>
          <a:p>
            <a:r>
              <a:rPr lang="en-US" sz="2400" b="1" dirty="0"/>
              <a:t>Race-Blind Policy:</a:t>
            </a:r>
            <a:br>
              <a:rPr lang="en-US" sz="2400" dirty="0"/>
            </a:br>
            <a:endParaRPr lang="en-US" sz="2400" dirty="0"/>
          </a:p>
          <a:p>
            <a:pPr marL="285750" indent="-285750">
              <a:buFont typeface="Arial" panose="020B0604020202020204" pitchFamily="34" charset="0"/>
              <a:buChar char="•"/>
            </a:pPr>
            <a:r>
              <a:rPr lang="en-US" sz="2400" dirty="0"/>
              <a:t>75% Precision</a:t>
            </a:r>
            <a:br>
              <a:rPr lang="en-US" sz="2400" dirty="0"/>
            </a:br>
            <a:endParaRPr lang="en-US" sz="2400" dirty="0"/>
          </a:p>
          <a:p>
            <a:pPr marL="285750" indent="-285750">
              <a:buFont typeface="Arial" panose="020B0604020202020204" pitchFamily="34" charset="0"/>
              <a:buChar char="•"/>
            </a:pPr>
            <a:r>
              <a:rPr lang="en-US" sz="2400" dirty="0"/>
              <a:t>Many Needless Searches </a:t>
            </a:r>
            <a:br>
              <a:rPr lang="en-US" sz="2400" dirty="0"/>
            </a:br>
            <a:r>
              <a:rPr lang="en-US" sz="2400" dirty="0"/>
              <a:t>of Minorities</a:t>
            </a:r>
          </a:p>
        </p:txBody>
      </p:sp>
    </p:spTree>
    <p:extLst>
      <p:ext uri="{BB962C8B-B14F-4D97-AF65-F5344CB8AC3E}">
        <p14:creationId xmlns:p14="http://schemas.microsoft.com/office/powerpoint/2010/main" val="398455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267" dirty="0"/>
              <a:t>Most of these questions are not new</a:t>
            </a:r>
          </a:p>
        </p:txBody>
      </p:sp>
      <p:sp>
        <p:nvSpPr>
          <p:cNvPr id="2" name="Content Placeholder 1"/>
          <p:cNvSpPr>
            <a:spLocks noGrp="1"/>
          </p:cNvSpPr>
          <p:nvPr>
            <p:ph type="body" idx="1"/>
          </p:nvPr>
        </p:nvSpPr>
        <p:spPr/>
        <p:txBody>
          <a:bodyPr>
            <a:normAutofit/>
          </a:bodyPr>
          <a:lstStyle/>
          <a:p>
            <a:pPr marL="0" indent="0" algn="ctr">
              <a:buNone/>
            </a:pPr>
            <a:r>
              <a:rPr lang="en-US" sz="4400" dirty="0">
                <a:solidFill>
                  <a:schemeClr val="tx1"/>
                </a:solidFill>
              </a:rPr>
              <a:t>Ethical issues have always existed in every decision-making process but we are dealing with them now at a </a:t>
            </a:r>
            <a:r>
              <a:rPr lang="en-US" sz="4400" u="sng" dirty="0">
                <a:solidFill>
                  <a:schemeClr val="tx1"/>
                </a:solidFill>
              </a:rPr>
              <a:t>different scale</a:t>
            </a:r>
            <a:r>
              <a:rPr lang="en-US" sz="4400" dirty="0">
                <a:solidFill>
                  <a:schemeClr val="tx1"/>
                </a:solidFill>
              </a:rPr>
              <a:t> and with a </a:t>
            </a:r>
            <a:r>
              <a:rPr lang="en-US" sz="4400" u="sng" dirty="0">
                <a:solidFill>
                  <a:schemeClr val="tx1"/>
                </a:solidFill>
              </a:rPr>
              <a:t>more data-driven view</a:t>
            </a:r>
          </a:p>
        </p:txBody>
      </p:sp>
    </p:spTree>
    <p:extLst>
      <p:ext uri="{BB962C8B-B14F-4D97-AF65-F5344CB8AC3E}">
        <p14:creationId xmlns:p14="http://schemas.microsoft.com/office/powerpoint/2010/main" val="583065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p>
                      <a:pPr algn="ctr"/>
                      <a:r>
                        <a:rPr lang="en-US" sz="2400" b="1" dirty="0"/>
                        <a:t>(25%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p>
                      <a:pPr algn="ctr"/>
                      <a:r>
                        <a:rPr lang="en-US" sz="2400" b="1" dirty="0"/>
                        <a:t>(75%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
        <p:nvSpPr>
          <p:cNvPr id="2" name="TextBox 1">
            <a:extLst>
              <a:ext uri="{FF2B5EF4-FFF2-40B4-BE49-F238E27FC236}">
                <a16:creationId xmlns:a16="http://schemas.microsoft.com/office/drawing/2014/main" id="{C943DEE3-018F-6848-86C6-3F456F8E507F}"/>
              </a:ext>
            </a:extLst>
          </p:cNvPr>
          <p:cNvSpPr txBox="1"/>
          <p:nvPr/>
        </p:nvSpPr>
        <p:spPr>
          <a:xfrm>
            <a:off x="8123257" y="2274838"/>
            <a:ext cx="3709670" cy="2308324"/>
          </a:xfrm>
          <a:prstGeom prst="rect">
            <a:avLst/>
          </a:prstGeom>
          <a:noFill/>
        </p:spPr>
        <p:txBody>
          <a:bodyPr wrap="none" rtlCol="0">
            <a:spAutoFit/>
          </a:bodyPr>
          <a:lstStyle/>
          <a:p>
            <a:r>
              <a:rPr lang="en-US" sz="2400" b="1" dirty="0"/>
              <a:t>Race-Aware Policy:</a:t>
            </a:r>
            <a:br>
              <a:rPr lang="en-US" sz="2400" dirty="0"/>
            </a:br>
            <a:endParaRPr lang="en-US" sz="2400" dirty="0"/>
          </a:p>
          <a:p>
            <a:pPr marL="285750" indent="-285750">
              <a:buFont typeface="Arial" panose="020B0604020202020204" pitchFamily="34" charset="0"/>
              <a:buChar char="•"/>
            </a:pPr>
            <a:r>
              <a:rPr lang="en-US" sz="2400" dirty="0"/>
              <a:t>100% Precision</a:t>
            </a:r>
            <a:br>
              <a:rPr lang="en-US" sz="2400" dirty="0"/>
            </a:br>
            <a:endParaRPr lang="en-US" sz="2400" dirty="0"/>
          </a:p>
          <a:p>
            <a:pPr marL="285750" indent="-285750">
              <a:buFont typeface="Arial" panose="020B0604020202020204" pitchFamily="34" charset="0"/>
              <a:buChar char="•"/>
            </a:pPr>
            <a:r>
              <a:rPr lang="en-US" sz="2400" dirty="0"/>
              <a:t>No Needless Searches </a:t>
            </a:r>
            <a:br>
              <a:rPr lang="en-US" sz="2400" dirty="0"/>
            </a:br>
            <a:r>
              <a:rPr lang="en-US" sz="2400" dirty="0"/>
              <a:t>of Minorities</a:t>
            </a:r>
          </a:p>
        </p:txBody>
      </p:sp>
    </p:spTree>
    <p:extLst>
      <p:ext uri="{BB962C8B-B14F-4D97-AF65-F5344CB8AC3E}">
        <p14:creationId xmlns:p14="http://schemas.microsoft.com/office/powerpoint/2010/main" val="32129703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How does Huq suggest modifying our criteria for assessing discrimination in this new context?</a:t>
            </a:r>
          </a:p>
        </p:txBody>
      </p:sp>
    </p:spTree>
    <p:extLst>
      <p:ext uri="{BB962C8B-B14F-4D97-AF65-F5344CB8AC3E}">
        <p14:creationId xmlns:p14="http://schemas.microsoft.com/office/powerpoint/2010/main" val="15908162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endParaRPr lang="en-US" sz="3200" dirty="0">
              <a:solidFill>
                <a:schemeClr val="tx1"/>
              </a:solidFill>
            </a:endParaRPr>
          </a:p>
          <a:p>
            <a:pPr marL="76200" indent="0">
              <a:buNone/>
            </a:pPr>
            <a:r>
              <a:rPr lang="en-US" sz="3200" i="1" dirty="0">
                <a:solidFill>
                  <a:schemeClr val="tx1"/>
                </a:solidFill>
              </a:rPr>
              <a:t>“Rather than asking about abstract definitions of fairness, a criminal justice algorithm should be evaluated in terms of its long-term, dynamic effects on racial stratification… [and] focus on the net burden thereby placed on the racial minority.”</a:t>
            </a:r>
          </a:p>
          <a:p>
            <a:endParaRPr lang="en-US" sz="3200" dirty="0">
              <a:solidFill>
                <a:schemeClr val="tx1"/>
              </a:solidFill>
            </a:endParaRPr>
          </a:p>
        </p:txBody>
      </p:sp>
    </p:spTree>
    <p:extLst>
      <p:ext uri="{BB962C8B-B14F-4D97-AF65-F5344CB8AC3E}">
        <p14:creationId xmlns:p14="http://schemas.microsoft.com/office/powerpoint/2010/main" val="29403271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Three Concepts of Fairness in ML</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400"/>
            <a:ext cx="11360700" cy="5322552"/>
          </a:xfrm>
        </p:spPr>
        <p:txBody>
          <a:bodyPr/>
          <a:lstStyle/>
          <a:p>
            <a:r>
              <a:rPr lang="en-US" sz="3200" dirty="0">
                <a:solidFill>
                  <a:schemeClr val="tx1"/>
                </a:solidFill>
              </a:rPr>
              <a:t>We’ve focused here on the concept of </a:t>
            </a:r>
            <a:r>
              <a:rPr lang="en-US" sz="3200" b="1" dirty="0">
                <a:solidFill>
                  <a:schemeClr val="tx1"/>
                </a:solidFill>
              </a:rPr>
              <a:t>group fairness</a:t>
            </a:r>
            <a:r>
              <a:rPr lang="en-US" sz="3200" dirty="0">
                <a:solidFill>
                  <a:schemeClr val="tx1"/>
                </a:solidFill>
              </a:rPr>
              <a:t> – balancing aggregate metrics across groups</a:t>
            </a:r>
            <a:br>
              <a:rPr lang="en-US" sz="3200" dirty="0">
                <a:solidFill>
                  <a:schemeClr val="tx1"/>
                </a:solidFill>
              </a:rPr>
            </a:br>
            <a:endParaRPr lang="en-US" sz="3200" dirty="0">
              <a:solidFill>
                <a:schemeClr val="tx1"/>
              </a:solidFill>
            </a:endParaRPr>
          </a:p>
          <a:p>
            <a:r>
              <a:rPr lang="en-US" sz="3200" dirty="0">
                <a:solidFill>
                  <a:schemeClr val="tx1"/>
                </a:solidFill>
              </a:rPr>
              <a:t>Some also study the concept of </a:t>
            </a:r>
            <a:r>
              <a:rPr lang="en-US" sz="3200" b="1" dirty="0">
                <a:solidFill>
                  <a:schemeClr val="tx1"/>
                </a:solidFill>
              </a:rPr>
              <a:t>individual fairness</a:t>
            </a:r>
            <a:r>
              <a:rPr lang="en-US" sz="3200" dirty="0">
                <a:solidFill>
                  <a:schemeClr val="tx1"/>
                </a:solidFill>
              </a:rPr>
              <a:t> – that similar individuals should be treated similarly</a:t>
            </a:r>
            <a:br>
              <a:rPr lang="en-US" sz="3200" dirty="0">
                <a:solidFill>
                  <a:schemeClr val="tx1"/>
                </a:solidFill>
              </a:rPr>
            </a:br>
            <a:endParaRPr lang="en-US" sz="3200" dirty="0">
              <a:solidFill>
                <a:schemeClr val="tx1"/>
              </a:solidFill>
            </a:endParaRPr>
          </a:p>
          <a:p>
            <a:r>
              <a:rPr lang="en-US" sz="3200" dirty="0">
                <a:solidFill>
                  <a:schemeClr val="tx1"/>
                </a:solidFill>
              </a:rPr>
              <a:t>An important related line of work concerns </a:t>
            </a:r>
            <a:r>
              <a:rPr lang="en-US" sz="3200" b="1" dirty="0">
                <a:solidFill>
                  <a:schemeClr val="tx1"/>
                </a:solidFill>
              </a:rPr>
              <a:t>counterfactual fairness</a:t>
            </a:r>
            <a:r>
              <a:rPr lang="en-US" sz="3200" dirty="0">
                <a:solidFill>
                  <a:schemeClr val="tx1"/>
                </a:solidFill>
              </a:rPr>
              <a:t> – how would your prediction if you were a member of a different group? </a:t>
            </a:r>
          </a:p>
        </p:txBody>
      </p:sp>
    </p:spTree>
    <p:extLst>
      <p:ext uri="{BB962C8B-B14F-4D97-AF65-F5344CB8AC3E}">
        <p14:creationId xmlns:p14="http://schemas.microsoft.com/office/powerpoint/2010/main" val="24249041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Practical Challenges with Individual Fairness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400"/>
            <a:ext cx="11360700" cy="5346936"/>
          </a:xfrm>
        </p:spPr>
        <p:txBody>
          <a:bodyPr/>
          <a:lstStyle/>
          <a:p>
            <a:r>
              <a:rPr lang="en-US" sz="3200" dirty="0">
                <a:solidFill>
                  <a:schemeClr val="tx1"/>
                </a:solidFill>
              </a:rPr>
              <a:t>How do you measure “similarity”? Over what distance metric and what features?</a:t>
            </a:r>
            <a:br>
              <a:rPr lang="en-US" sz="3200" dirty="0">
                <a:solidFill>
                  <a:schemeClr val="tx1"/>
                </a:solidFill>
              </a:rPr>
            </a:br>
            <a:endParaRPr lang="en-US" sz="3200" dirty="0">
              <a:solidFill>
                <a:schemeClr val="tx1"/>
              </a:solidFill>
            </a:endParaRPr>
          </a:p>
          <a:p>
            <a:r>
              <a:rPr lang="en-US" sz="3200" dirty="0">
                <a:solidFill>
                  <a:schemeClr val="tx1"/>
                </a:solidFill>
              </a:rPr>
              <a:t>Individual fairness doesn’t guarantee group fairness (but also vice-versa)</a:t>
            </a:r>
            <a:br>
              <a:rPr lang="en-US" sz="3200" dirty="0">
                <a:solidFill>
                  <a:schemeClr val="tx1"/>
                </a:solidFill>
              </a:rPr>
            </a:br>
            <a:endParaRPr lang="en-US" sz="3200" dirty="0">
              <a:solidFill>
                <a:schemeClr val="tx1"/>
              </a:solidFill>
            </a:endParaRPr>
          </a:p>
          <a:p>
            <a:r>
              <a:rPr lang="en-US" sz="3200" dirty="0">
                <a:solidFill>
                  <a:schemeClr val="tx1"/>
                </a:solidFill>
              </a:rPr>
              <a:t>In the light of existing or historical discrimination, the protected attribute / group membership might be an important measure of dissimilarity in itself</a:t>
            </a:r>
          </a:p>
        </p:txBody>
      </p:sp>
    </p:spTree>
    <p:extLst>
      <p:ext uri="{BB962C8B-B14F-4D97-AF65-F5344CB8AC3E}">
        <p14:creationId xmlns:p14="http://schemas.microsoft.com/office/powerpoint/2010/main" val="7485194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dirty="0">
                <a:solidFill>
                  <a:schemeClr val="tx1"/>
                </a:solidFill>
              </a:rPr>
              <a:t>Bias and equity audits</a:t>
            </a:r>
          </a:p>
          <a:p>
            <a:r>
              <a:rPr lang="en-US" sz="3200" dirty="0">
                <a:solidFill>
                  <a:schemeClr val="tx1"/>
                </a:solidFill>
              </a:rPr>
              <a:t>Try to fix the input data</a:t>
            </a:r>
          </a:p>
          <a:p>
            <a:r>
              <a:rPr lang="en-US" sz="3200" dirty="0">
                <a:solidFill>
                  <a:schemeClr val="tx1"/>
                </a:solidFill>
              </a:rPr>
              <a:t>Optimize for fairness in model training</a:t>
            </a:r>
          </a:p>
          <a:p>
            <a:r>
              <a:rPr lang="en-US" sz="3200" dirty="0">
                <a:solidFill>
                  <a:schemeClr val="tx1"/>
                </a:solidFill>
              </a:rPr>
              <a:t>Choose fair models during model selection</a:t>
            </a:r>
          </a:p>
          <a:p>
            <a:r>
              <a:rPr lang="en-US" sz="3200" dirty="0">
                <a:solidFill>
                  <a:schemeClr val="tx1"/>
                </a:solidFill>
              </a:rPr>
              <a:t>Post-hoc adjustments to de-bias model scores</a:t>
            </a:r>
          </a:p>
          <a:p>
            <a:r>
              <a:rPr lang="en-US" sz="3200" dirty="0">
                <a:solidFill>
                  <a:schemeClr val="tx1"/>
                </a:solidFill>
              </a:rPr>
              <a:t>Measure relative effectiveness of interventions across groups and develop better-tailored interventions</a:t>
            </a:r>
          </a:p>
        </p:txBody>
      </p:sp>
    </p:spTree>
    <p:extLst>
      <p:ext uri="{BB962C8B-B14F-4D97-AF65-F5344CB8AC3E}">
        <p14:creationId xmlns:p14="http://schemas.microsoft.com/office/powerpoint/2010/main" val="57076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marL="76200" indent="0" fontAlgn="base">
              <a:buNone/>
            </a:pPr>
            <a:endParaRPr lang="en-US" sz="3600" dirty="0"/>
          </a:p>
          <a:p>
            <a:pPr marL="76200" indent="0" fontAlgn="base">
              <a:buNone/>
            </a:pPr>
            <a:endParaRPr lang="en-US" sz="3600" dirty="0"/>
          </a:p>
          <a:p>
            <a:pPr marL="76200" indent="0" algn="ctr" fontAlgn="base">
              <a:buNone/>
            </a:pPr>
            <a:r>
              <a:rPr lang="en-US" sz="4800" dirty="0"/>
              <a:t>Post-Processing</a:t>
            </a:r>
          </a:p>
          <a:p>
            <a:pPr marL="76200" indent="0" algn="ctr" fontAlgn="base">
              <a:buNone/>
            </a:pPr>
            <a:r>
              <a:rPr lang="en-US" sz="4800" dirty="0"/>
              <a:t>Case Study</a:t>
            </a:r>
            <a:endParaRPr lang="en-US" sz="4000" dirty="0"/>
          </a:p>
        </p:txBody>
      </p:sp>
    </p:spTree>
    <p:extLst>
      <p:ext uri="{BB962C8B-B14F-4D97-AF65-F5344CB8AC3E}">
        <p14:creationId xmlns:p14="http://schemas.microsoft.com/office/powerpoint/2010/main" val="36865961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14" name="Google Shape;63;p9">
            <a:extLst>
              <a:ext uri="{FF2B5EF4-FFF2-40B4-BE49-F238E27FC236}">
                <a16:creationId xmlns:a16="http://schemas.microsoft.com/office/drawing/2014/main" id="{101348C2-B86F-FD43-A555-E138761C408A}"/>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5" name="Google Shape;64;p9">
            <a:extLst>
              <a:ext uri="{FF2B5EF4-FFF2-40B4-BE49-F238E27FC236}">
                <a16:creationId xmlns:a16="http://schemas.microsoft.com/office/drawing/2014/main" id="{90B171BF-4614-864D-AD83-2EAB6E0F4918}"/>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16" name="Google Shape;65;p9">
            <a:extLst>
              <a:ext uri="{FF2B5EF4-FFF2-40B4-BE49-F238E27FC236}">
                <a16:creationId xmlns:a16="http://schemas.microsoft.com/office/drawing/2014/main" id="{DF55D5B7-716B-6D45-B6C9-4C3F3598882F}"/>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17" name="Google Shape;66;p9">
            <a:extLst>
              <a:ext uri="{FF2B5EF4-FFF2-40B4-BE49-F238E27FC236}">
                <a16:creationId xmlns:a16="http://schemas.microsoft.com/office/drawing/2014/main" id="{D7190CA9-3CAA-9C48-9722-3EA125A638DD}"/>
              </a:ext>
            </a:extLst>
          </p:cNvPr>
          <p:cNvCxnSpPr>
            <a:stCxn id="14" idx="3"/>
            <a:endCxn id="15"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8" name="Google Shape;67;p9">
            <a:extLst>
              <a:ext uri="{FF2B5EF4-FFF2-40B4-BE49-F238E27FC236}">
                <a16:creationId xmlns:a16="http://schemas.microsoft.com/office/drawing/2014/main" id="{A5B35F6F-F55D-834A-B034-67596A21B238}"/>
              </a:ext>
            </a:extLst>
          </p:cNvPr>
          <p:cNvCxnSpPr>
            <a:stCxn id="15" idx="3"/>
            <a:endCxn id="16" idx="1"/>
          </p:cNvCxnSpPr>
          <p:nvPr/>
        </p:nvCxnSpPr>
        <p:spPr>
          <a:xfrm>
            <a:off x="7114000"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9" name="Google Shape;68;p9">
            <a:extLst>
              <a:ext uri="{FF2B5EF4-FFF2-40B4-BE49-F238E27FC236}">
                <a16:creationId xmlns:a16="http://schemas.microsoft.com/office/drawing/2014/main" id="{02B36974-2DB9-264F-A114-77788DBC9A3A}"/>
              </a:ext>
            </a:extLst>
          </p:cNvPr>
          <p:cNvCxnSpPr>
            <a:stCxn id="16" idx="2"/>
            <a:endCxn id="14" idx="2"/>
          </p:cNvCxnSpPr>
          <p:nvPr/>
        </p:nvCxnSpPr>
        <p:spPr>
          <a:xfrm rot="5400000">
            <a:off x="6095617" y="-358367"/>
            <a:ext cx="800" cy="7391600"/>
          </a:xfrm>
          <a:prstGeom prst="curvedConnector3">
            <a:avLst>
              <a:gd name="adj1" fmla="val 174991667"/>
            </a:avLst>
          </a:prstGeom>
          <a:noFill/>
          <a:ln w="38100" cap="flat" cmpd="sng">
            <a:solidFill>
              <a:srgbClr val="000000"/>
            </a:solidFill>
            <a:prstDash val="solid"/>
            <a:round/>
            <a:headEnd type="none" w="med" len="med"/>
            <a:tailEnd type="triangle" w="med" len="med"/>
          </a:ln>
        </p:spPr>
      </p:cxnSp>
      <p:sp>
        <p:nvSpPr>
          <p:cNvPr id="20" name="Google Shape;70;p9">
            <a:extLst>
              <a:ext uri="{FF2B5EF4-FFF2-40B4-BE49-F238E27FC236}">
                <a16:creationId xmlns:a16="http://schemas.microsoft.com/office/drawing/2014/main" id="{9CFFFC2A-EF74-6244-90BA-AE0EC1F84273}"/>
              </a:ext>
            </a:extLst>
          </p:cNvPr>
          <p:cNvSpPr txBox="1"/>
          <p:nvPr/>
        </p:nvSpPr>
        <p:spPr>
          <a:xfrm>
            <a:off x="4029967" y="4736967"/>
            <a:ext cx="4050400" cy="573600"/>
          </a:xfrm>
          <a:prstGeom prst="rect">
            <a:avLst/>
          </a:prstGeom>
          <a:noFill/>
          <a:ln>
            <a:noFill/>
          </a:ln>
        </p:spPr>
        <p:txBody>
          <a:bodyPr spcFirstLastPara="1" wrap="square" lIns="121900" tIns="121900" rIns="121900" bIns="121900" anchor="t" anchorCtr="0">
            <a:noAutofit/>
          </a:bodyPr>
          <a:lstStyle/>
          <a:p>
            <a:pPr algn="ctr"/>
            <a:r>
              <a:rPr lang="en" sz="1867">
                <a:latin typeface="Century Gothic"/>
                <a:ea typeface="Century Gothic"/>
                <a:cs typeface="Century Gothic"/>
                <a:sym typeface="Century Gothic"/>
              </a:rPr>
              <a:t>worsening or failing to improve</a:t>
            </a:r>
            <a:endParaRPr sz="1867">
              <a:latin typeface="Century Gothic"/>
              <a:ea typeface="Century Gothic"/>
              <a:cs typeface="Century Gothic"/>
              <a:sym typeface="Century Gothic"/>
            </a:endParaRPr>
          </a:p>
        </p:txBody>
      </p:sp>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Cycle of Incarceration</a:t>
            </a:r>
            <a:endParaRPr sz="3200" dirty="0">
              <a:latin typeface="Century Gothic"/>
              <a:ea typeface="Century Gothic"/>
              <a:cs typeface="Century Gothic"/>
              <a:sym typeface="Century Gothic"/>
            </a:endParaRPr>
          </a:p>
        </p:txBody>
      </p:sp>
    </p:spTree>
    <p:extLst>
      <p:ext uri="{BB962C8B-B14F-4D97-AF65-F5344CB8AC3E}">
        <p14:creationId xmlns:p14="http://schemas.microsoft.com/office/powerpoint/2010/main" val="20821717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Breaking the Cycle</a:t>
            </a:r>
            <a:endParaRPr sz="3200" dirty="0">
              <a:latin typeface="Century Gothic"/>
              <a:ea typeface="Century Gothic"/>
              <a:cs typeface="Century Gothic"/>
              <a:sym typeface="Century Gothic"/>
            </a:endParaRPr>
          </a:p>
        </p:txBody>
      </p:sp>
      <p:sp>
        <p:nvSpPr>
          <p:cNvPr id="12" name="Google Shape;75;p10">
            <a:extLst>
              <a:ext uri="{FF2B5EF4-FFF2-40B4-BE49-F238E27FC236}">
                <a16:creationId xmlns:a16="http://schemas.microsoft.com/office/drawing/2014/main" id="{8C379909-E112-AF40-AB06-F3DCE0D1D789}"/>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3" name="Google Shape;76;p10">
            <a:extLst>
              <a:ext uri="{FF2B5EF4-FFF2-40B4-BE49-F238E27FC236}">
                <a16:creationId xmlns:a16="http://schemas.microsoft.com/office/drawing/2014/main" id="{6B36B48D-D911-014D-8726-16E92C35FEF1}"/>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22" name="Google Shape;77;p10">
            <a:extLst>
              <a:ext uri="{FF2B5EF4-FFF2-40B4-BE49-F238E27FC236}">
                <a16:creationId xmlns:a16="http://schemas.microsoft.com/office/drawing/2014/main" id="{526C5470-8DB2-D149-BBE7-E072920510D1}"/>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23" name="Google Shape;78;p10">
            <a:extLst>
              <a:ext uri="{FF2B5EF4-FFF2-40B4-BE49-F238E27FC236}">
                <a16:creationId xmlns:a16="http://schemas.microsoft.com/office/drawing/2014/main" id="{4BD5031D-B79B-4943-9F77-C6A4EDFBA6DD}"/>
              </a:ext>
            </a:extLst>
          </p:cNvPr>
          <p:cNvCxnSpPr>
            <a:stCxn id="12" idx="3"/>
            <a:endCxn id="13"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sp>
        <p:nvSpPr>
          <p:cNvPr id="24" name="Google Shape;80;p10">
            <a:extLst>
              <a:ext uri="{FF2B5EF4-FFF2-40B4-BE49-F238E27FC236}">
                <a16:creationId xmlns:a16="http://schemas.microsoft.com/office/drawing/2014/main" id="{5812E4DD-93C0-7B4E-BBDE-455D1E0ADBBC}"/>
              </a:ext>
            </a:extLst>
          </p:cNvPr>
          <p:cNvSpPr/>
          <p:nvPr/>
        </p:nvSpPr>
        <p:spPr>
          <a:xfrm>
            <a:off x="8773817" y="3851367"/>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TAILORED</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INTERVENTION</a:t>
            </a:r>
            <a:endParaRPr sz="1867">
              <a:latin typeface="Century Gothic"/>
              <a:ea typeface="Century Gothic"/>
              <a:cs typeface="Century Gothic"/>
              <a:sym typeface="Century Gothic"/>
            </a:endParaRPr>
          </a:p>
        </p:txBody>
      </p:sp>
      <p:cxnSp>
        <p:nvCxnSpPr>
          <p:cNvPr id="25" name="Google Shape;81;p10">
            <a:extLst>
              <a:ext uri="{FF2B5EF4-FFF2-40B4-BE49-F238E27FC236}">
                <a16:creationId xmlns:a16="http://schemas.microsoft.com/office/drawing/2014/main" id="{C277F80A-1A71-A541-BC62-D6F09D669B55}"/>
              </a:ext>
            </a:extLst>
          </p:cNvPr>
          <p:cNvCxnSpPr>
            <a:stCxn id="13" idx="3"/>
          </p:cNvCxnSpPr>
          <p:nvPr/>
        </p:nvCxnSpPr>
        <p:spPr>
          <a:xfrm>
            <a:off x="7114000" y="2750233"/>
            <a:ext cx="1667200" cy="1350400"/>
          </a:xfrm>
          <a:prstGeom prst="straightConnector1">
            <a:avLst/>
          </a:prstGeom>
          <a:noFill/>
          <a:ln w="38100" cap="flat" cmpd="sng">
            <a:solidFill>
              <a:srgbClr val="000000"/>
            </a:solidFill>
            <a:prstDash val="solid"/>
            <a:round/>
            <a:headEnd type="none" w="med" len="med"/>
            <a:tailEnd type="triangle" w="med" len="med"/>
          </a:ln>
        </p:spPr>
      </p:cxnSp>
      <p:cxnSp>
        <p:nvCxnSpPr>
          <p:cNvPr id="26" name="Google Shape;82;p10">
            <a:extLst>
              <a:ext uri="{FF2B5EF4-FFF2-40B4-BE49-F238E27FC236}">
                <a16:creationId xmlns:a16="http://schemas.microsoft.com/office/drawing/2014/main" id="{CBABCD8C-EAB1-534C-BE67-A1BAAD3C30FE}"/>
              </a:ext>
            </a:extLst>
          </p:cNvPr>
          <p:cNvCxnSpPr>
            <a:endCxn id="12" idx="2"/>
          </p:cNvCxnSpPr>
          <p:nvPr/>
        </p:nvCxnSpPr>
        <p:spPr>
          <a:xfrm rot="10800000">
            <a:off x="2400184" y="3337033"/>
            <a:ext cx="6352800" cy="1470800"/>
          </a:xfrm>
          <a:prstGeom prst="curvedConnector2">
            <a:avLst/>
          </a:prstGeom>
          <a:noFill/>
          <a:ln w="38100" cap="flat" cmpd="sng">
            <a:solidFill>
              <a:srgbClr val="000000"/>
            </a:solidFill>
            <a:prstDash val="dash"/>
            <a:round/>
            <a:headEnd type="none" w="med" len="med"/>
            <a:tailEnd type="none" w="med" len="med"/>
          </a:ln>
        </p:spPr>
      </p:cxnSp>
      <p:sp>
        <p:nvSpPr>
          <p:cNvPr id="27" name="Google Shape;83;p10">
            <a:extLst>
              <a:ext uri="{FF2B5EF4-FFF2-40B4-BE49-F238E27FC236}">
                <a16:creationId xmlns:a16="http://schemas.microsoft.com/office/drawing/2014/main" id="{2BBE259E-9FFE-BD42-9E46-41C0038E27F8}"/>
              </a:ext>
            </a:extLst>
          </p:cNvPr>
          <p:cNvSpPr/>
          <p:nvPr/>
        </p:nvSpPr>
        <p:spPr>
          <a:xfrm rot="-1593903">
            <a:off x="2005185" y="3358794"/>
            <a:ext cx="748636" cy="44364"/>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 name="TextBox 2">
            <a:extLst>
              <a:ext uri="{FF2B5EF4-FFF2-40B4-BE49-F238E27FC236}">
                <a16:creationId xmlns:a16="http://schemas.microsoft.com/office/drawing/2014/main" id="{972B982B-DB62-ED4B-BE21-46A790B61DF6}"/>
              </a:ext>
            </a:extLst>
          </p:cNvPr>
          <p:cNvSpPr txBox="1"/>
          <p:nvPr/>
        </p:nvSpPr>
        <p:spPr>
          <a:xfrm>
            <a:off x="3831243" y="2249721"/>
            <a:ext cx="697627" cy="1015663"/>
          </a:xfrm>
          <a:prstGeom prst="rect">
            <a:avLst/>
          </a:prstGeom>
          <a:noFill/>
        </p:spPr>
        <p:txBody>
          <a:bodyPr wrap="none" rtlCol="0">
            <a:spAutoFit/>
          </a:bodyPr>
          <a:lstStyle/>
          <a:p>
            <a:r>
              <a:rPr lang="en-US" sz="6000" dirty="0">
                <a:solidFill>
                  <a:srgbClr val="FF0000"/>
                </a:solidFill>
              </a:rPr>
              <a:t>X</a:t>
            </a:r>
          </a:p>
        </p:txBody>
      </p:sp>
    </p:spTree>
    <p:extLst>
      <p:ext uri="{BB962C8B-B14F-4D97-AF65-F5344CB8AC3E}">
        <p14:creationId xmlns:p14="http://schemas.microsoft.com/office/powerpoint/2010/main" val="42551880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5"/>
          <p:cNvPicPr preferRelativeResize="0"/>
          <p:nvPr/>
        </p:nvPicPr>
        <p:blipFill>
          <a:blip r:embed="rId3">
            <a:alphaModFix/>
          </a:blip>
          <a:stretch>
            <a:fillRect/>
          </a:stretch>
        </p:blipFill>
        <p:spPr>
          <a:xfrm>
            <a:off x="203201" y="203201"/>
            <a:ext cx="11785599" cy="5462532"/>
          </a:xfrm>
          <a:prstGeom prst="rect">
            <a:avLst/>
          </a:prstGeom>
          <a:noFill/>
          <a:ln>
            <a:noFill/>
          </a:ln>
        </p:spPr>
      </p:pic>
    </p:spTree>
    <p:extLst>
      <p:ext uri="{BB962C8B-B14F-4D97-AF65-F5344CB8AC3E}">
        <p14:creationId xmlns:p14="http://schemas.microsoft.com/office/powerpoint/2010/main" val="3904160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32347" y="86563"/>
            <a:ext cx="11643953" cy="763500"/>
          </a:xfrm>
        </p:spPr>
        <p:txBody>
          <a:bodyPr/>
          <a:lstStyle/>
          <a:p>
            <a:r>
              <a:rPr lang="en-US" sz="3800" dirty="0"/>
              <a:t>Our policies need to reflect our values</a:t>
            </a:r>
          </a:p>
        </p:txBody>
      </p:sp>
      <p:sp>
        <p:nvSpPr>
          <p:cNvPr id="2" name="Content Placeholder 1"/>
          <p:cNvSpPr>
            <a:spLocks noGrp="1"/>
          </p:cNvSpPr>
          <p:nvPr>
            <p:ph type="body" idx="1"/>
          </p:nvPr>
        </p:nvSpPr>
        <p:spPr/>
        <p:txBody>
          <a:bodyPr>
            <a:normAutofit fontScale="92500" lnSpcReduction="10000"/>
          </a:bodyPr>
          <a:lstStyle/>
          <a:p>
            <a:r>
              <a:rPr lang="en-US" dirty="0">
                <a:solidFill>
                  <a:schemeClr val="tx1"/>
                </a:solidFill>
              </a:rPr>
              <a:t>What do we mean by equity?</a:t>
            </a:r>
          </a:p>
          <a:p>
            <a:endParaRPr lang="en-US" dirty="0">
              <a:solidFill>
                <a:schemeClr val="tx1"/>
              </a:solidFill>
            </a:endParaRPr>
          </a:p>
          <a:p>
            <a:r>
              <a:rPr lang="en-US" dirty="0">
                <a:solidFill>
                  <a:schemeClr val="tx1"/>
                </a:solidFill>
              </a:rPr>
              <a:t>Is it ok to (reverse) discriminate against one group to reach equity?</a:t>
            </a:r>
          </a:p>
          <a:p>
            <a:endParaRPr lang="en-US" dirty="0">
              <a:solidFill>
                <a:schemeClr val="tx1"/>
              </a:solidFill>
            </a:endParaRPr>
          </a:p>
          <a:p>
            <a:r>
              <a:rPr lang="en-US" dirty="0">
                <a:solidFill>
                  <a:schemeClr val="tx1"/>
                </a:solidFill>
              </a:rPr>
              <a:t>Should our right to privacy matter more than our right to life? Or to healthcare?</a:t>
            </a:r>
          </a:p>
          <a:p>
            <a:endParaRPr lang="en-US" dirty="0">
              <a:solidFill>
                <a:schemeClr val="tx1"/>
              </a:solidFill>
            </a:endParaRPr>
          </a:p>
          <a:p>
            <a:r>
              <a:rPr lang="en-US" dirty="0">
                <a:solidFill>
                  <a:schemeClr val="tx1"/>
                </a:solidFill>
              </a:rPr>
              <a:t>Should we be allowed to use someone’s data just because it’s accessible to us?</a:t>
            </a:r>
          </a:p>
          <a:p>
            <a:endParaRPr lang="en-US" dirty="0">
              <a:solidFill>
                <a:schemeClr val="tx1"/>
              </a:solidFill>
            </a:endParaRPr>
          </a:p>
          <a:p>
            <a:r>
              <a:rPr lang="en-US" dirty="0">
                <a:solidFill>
                  <a:schemeClr val="tx1"/>
                </a:solidFill>
              </a:rPr>
              <a:t>Is predictive policing always bad?</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0331435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6"/>
          <p:cNvPicPr preferRelativeResize="0"/>
          <p:nvPr/>
        </p:nvPicPr>
        <p:blipFill>
          <a:blip r:embed="rId3">
            <a:alphaModFix/>
          </a:blip>
          <a:stretch>
            <a:fillRect/>
          </a:stretch>
        </p:blipFill>
        <p:spPr>
          <a:xfrm>
            <a:off x="203201" y="203201"/>
            <a:ext cx="11785599" cy="5462532"/>
          </a:xfrm>
          <a:prstGeom prst="rect">
            <a:avLst/>
          </a:prstGeom>
          <a:noFill/>
          <a:ln>
            <a:noFill/>
          </a:ln>
        </p:spPr>
      </p:pic>
      <p:sp>
        <p:nvSpPr>
          <p:cNvPr id="115" name="Google Shape;115;p16"/>
          <p:cNvSpPr/>
          <p:nvPr/>
        </p:nvSpPr>
        <p:spPr>
          <a:xfrm>
            <a:off x="5401567" y="4934940"/>
            <a:ext cx="1583600" cy="74480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6914316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7" title="Chart"/>
          <p:cNvPicPr preferRelativeResize="0"/>
          <p:nvPr/>
        </p:nvPicPr>
        <p:blipFill>
          <a:blip r:embed="rId3">
            <a:alphaModFix/>
          </a:blip>
          <a:stretch>
            <a:fillRect/>
          </a:stretch>
        </p:blipFill>
        <p:spPr>
          <a:xfrm>
            <a:off x="635200" y="528434"/>
            <a:ext cx="5460800" cy="5254732"/>
          </a:xfrm>
          <a:prstGeom prst="rect">
            <a:avLst/>
          </a:prstGeom>
          <a:noFill/>
          <a:ln>
            <a:noFill/>
          </a:ln>
        </p:spPr>
      </p:pic>
      <p:sp>
        <p:nvSpPr>
          <p:cNvPr id="121" name="Google Shape;121;p17"/>
          <p:cNvSpPr txBox="1"/>
          <p:nvPr/>
        </p:nvSpPr>
        <p:spPr>
          <a:xfrm>
            <a:off x="6096000" y="788167"/>
            <a:ext cx="5894800" cy="5254800"/>
          </a:xfrm>
          <a:prstGeom prst="rect">
            <a:avLst/>
          </a:prstGeom>
          <a:noFill/>
          <a:ln>
            <a:noFill/>
          </a:ln>
        </p:spPr>
        <p:txBody>
          <a:bodyPr spcFirstLastPara="1" wrap="square" lIns="121900" tIns="121900" rIns="121900" bIns="121900" anchor="t" anchorCtr="0">
            <a:noAutofit/>
          </a:bodyPr>
          <a:lstStyle/>
          <a:p>
            <a:pPr marL="609585" indent="-507987" defTabSz="1219170">
              <a:buSzPts val="2400"/>
              <a:buFont typeface="Calibri"/>
              <a:buChar char="●"/>
            </a:pPr>
            <a:r>
              <a:rPr lang="en" sz="3200">
                <a:latin typeface="Calibri"/>
                <a:ea typeface="Calibri"/>
                <a:cs typeface="Calibri"/>
                <a:sym typeface="Calibri"/>
              </a:rPr>
              <a:t>Model was optimized for efficiency, not equity</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Top 150 highest risk reasonably balanced between black and white individuals</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However, hispanic and unknown race/ethnicity groups very underrepresented</a:t>
            </a:r>
            <a:endParaRPr sz="3200">
              <a:latin typeface="Calibri"/>
              <a:ea typeface="Calibri"/>
              <a:cs typeface="Calibri"/>
              <a:sym typeface="Calibri"/>
            </a:endParaRPr>
          </a:p>
        </p:txBody>
      </p:sp>
    </p:spTree>
    <p:extLst>
      <p:ext uri="{BB962C8B-B14F-4D97-AF65-F5344CB8AC3E}">
        <p14:creationId xmlns:p14="http://schemas.microsoft.com/office/powerpoint/2010/main" val="20156021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p:nvPr/>
        </p:nvSpPr>
        <p:spPr>
          <a:xfrm>
            <a:off x="7310500" y="3567633"/>
            <a:ext cx="3419600" cy="27492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7" name="Google Shape;127;p18"/>
          <p:cNvSpPr/>
          <p:nvPr/>
        </p:nvSpPr>
        <p:spPr>
          <a:xfrm>
            <a:off x="1300933" y="1357433"/>
            <a:ext cx="862400" cy="4454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8" name="Google Shape;128;p18"/>
          <p:cNvSpPr/>
          <p:nvPr/>
        </p:nvSpPr>
        <p:spPr>
          <a:xfrm>
            <a:off x="2316933" y="1357433"/>
            <a:ext cx="862400" cy="4454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9" name="Google Shape;129;p18"/>
          <p:cNvSpPr/>
          <p:nvPr/>
        </p:nvSpPr>
        <p:spPr>
          <a:xfrm>
            <a:off x="3332933" y="1357433"/>
            <a:ext cx="862400" cy="4454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30" name="Google Shape;130;p18"/>
          <p:cNvCxnSpPr/>
          <p:nvPr/>
        </p:nvCxnSpPr>
        <p:spPr>
          <a:xfrm>
            <a:off x="876700" y="1442300"/>
            <a:ext cx="56400" cy="4397600"/>
          </a:xfrm>
          <a:prstGeom prst="straightConnector1">
            <a:avLst/>
          </a:prstGeom>
          <a:noFill/>
          <a:ln w="28575" cap="flat" cmpd="sng">
            <a:solidFill>
              <a:srgbClr val="000000"/>
            </a:solidFill>
            <a:prstDash val="solid"/>
            <a:round/>
            <a:headEnd type="none" w="med" len="med"/>
            <a:tailEnd type="triangle" w="med" len="med"/>
          </a:ln>
        </p:spPr>
      </p:cxnSp>
      <p:cxnSp>
        <p:nvCxnSpPr>
          <p:cNvPr id="131" name="Google Shape;131;p18"/>
          <p:cNvCxnSpPr/>
          <p:nvPr/>
        </p:nvCxnSpPr>
        <p:spPr>
          <a:xfrm flipH="1">
            <a:off x="1018100" y="3125000"/>
            <a:ext cx="3832000" cy="42400"/>
          </a:xfrm>
          <a:prstGeom prst="straightConnector1">
            <a:avLst/>
          </a:prstGeom>
          <a:noFill/>
          <a:ln w="28575" cap="flat" cmpd="sng">
            <a:solidFill>
              <a:srgbClr val="000000"/>
            </a:solidFill>
            <a:prstDash val="dash"/>
            <a:round/>
            <a:headEnd type="none" w="med" len="med"/>
            <a:tailEnd type="none" w="med" len="med"/>
          </a:ln>
        </p:spPr>
      </p:cxnSp>
      <p:sp>
        <p:nvSpPr>
          <p:cNvPr id="132" name="Google Shape;132;p18"/>
          <p:cNvSpPr txBox="1"/>
          <p:nvPr/>
        </p:nvSpPr>
        <p:spPr>
          <a:xfrm rot="-5400000">
            <a:off x="-1496100" y="3181500"/>
            <a:ext cx="4213600" cy="5320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Lower Scores / Higher Recall</a:t>
            </a:r>
            <a:endParaRPr sz="2667">
              <a:latin typeface="Calibri"/>
              <a:ea typeface="Calibri"/>
              <a:cs typeface="Calibri"/>
              <a:sym typeface="Calibri"/>
            </a:endParaRPr>
          </a:p>
        </p:txBody>
      </p:sp>
      <p:sp>
        <p:nvSpPr>
          <p:cNvPr id="133" name="Google Shape;133;p18"/>
          <p:cNvSpPr txBox="1"/>
          <p:nvPr/>
        </p:nvSpPr>
        <p:spPr>
          <a:xfrm>
            <a:off x="1300933"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White</a:t>
            </a:r>
            <a:endParaRPr sz="1867">
              <a:latin typeface="Calibri"/>
              <a:ea typeface="Calibri"/>
              <a:cs typeface="Calibri"/>
              <a:sym typeface="Calibri"/>
            </a:endParaRPr>
          </a:p>
        </p:txBody>
      </p:sp>
      <p:sp>
        <p:nvSpPr>
          <p:cNvPr id="134" name="Google Shape;134;p18"/>
          <p:cNvSpPr txBox="1"/>
          <p:nvPr/>
        </p:nvSpPr>
        <p:spPr>
          <a:xfrm>
            <a:off x="2319004"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Black</a:t>
            </a:r>
            <a:endParaRPr sz="1867">
              <a:latin typeface="Calibri"/>
              <a:ea typeface="Calibri"/>
              <a:cs typeface="Calibri"/>
              <a:sym typeface="Calibri"/>
            </a:endParaRPr>
          </a:p>
        </p:txBody>
      </p:sp>
      <p:sp>
        <p:nvSpPr>
          <p:cNvPr id="135" name="Google Shape;135;p18"/>
          <p:cNvSpPr txBox="1"/>
          <p:nvPr/>
        </p:nvSpPr>
        <p:spPr>
          <a:xfrm>
            <a:off x="3223953" y="921433"/>
            <a:ext cx="10888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Hispanic</a:t>
            </a:r>
            <a:endParaRPr sz="1867">
              <a:latin typeface="Calibri"/>
              <a:ea typeface="Calibri"/>
              <a:cs typeface="Calibri"/>
              <a:sym typeface="Calibri"/>
            </a:endParaRPr>
          </a:p>
        </p:txBody>
      </p:sp>
      <p:sp>
        <p:nvSpPr>
          <p:cNvPr id="136" name="Google Shape;136;p18"/>
          <p:cNvSpPr txBox="1"/>
          <p:nvPr/>
        </p:nvSpPr>
        <p:spPr>
          <a:xfrm>
            <a:off x="254533" y="53933"/>
            <a:ext cx="11694000" cy="1018000"/>
          </a:xfrm>
          <a:prstGeom prst="rect">
            <a:avLst/>
          </a:prstGeom>
          <a:noFill/>
          <a:ln>
            <a:noFill/>
          </a:ln>
        </p:spPr>
        <p:txBody>
          <a:bodyPr spcFirstLastPara="1" wrap="square" lIns="121900" tIns="121900" rIns="121900" bIns="121900" anchor="t" anchorCtr="0">
            <a:noAutofit/>
          </a:bodyPr>
          <a:lstStyle/>
          <a:p>
            <a:pPr defTabSz="1219170"/>
            <a:r>
              <a:rPr lang="en" sz="4267">
                <a:latin typeface="Calibri"/>
                <a:ea typeface="Calibri"/>
                <a:cs typeface="Calibri"/>
                <a:sym typeface="Calibri"/>
              </a:rPr>
              <a:t>Mitigating Disparities</a:t>
            </a:r>
            <a:endParaRPr sz="4267">
              <a:latin typeface="Calibri"/>
              <a:ea typeface="Calibri"/>
              <a:cs typeface="Calibri"/>
              <a:sym typeface="Calibri"/>
            </a:endParaRPr>
          </a:p>
        </p:txBody>
      </p:sp>
      <p:cxnSp>
        <p:nvCxnSpPr>
          <p:cNvPr id="137" name="Google Shape;137;p18"/>
          <p:cNvCxnSpPr/>
          <p:nvPr/>
        </p:nvCxnSpPr>
        <p:spPr>
          <a:xfrm>
            <a:off x="7955167" y="9192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38" name="Google Shape;138;p18"/>
          <p:cNvCxnSpPr/>
          <p:nvPr/>
        </p:nvCxnSpPr>
        <p:spPr>
          <a:xfrm>
            <a:off x="7955167" y="2686733"/>
            <a:ext cx="2234000" cy="0"/>
          </a:xfrm>
          <a:prstGeom prst="straightConnector1">
            <a:avLst/>
          </a:prstGeom>
          <a:noFill/>
          <a:ln w="19050" cap="flat" cmpd="sng">
            <a:solidFill>
              <a:srgbClr val="000000"/>
            </a:solidFill>
            <a:prstDash val="solid"/>
            <a:round/>
            <a:headEnd type="none" w="med" len="med"/>
            <a:tailEnd type="none" w="med" len="med"/>
          </a:ln>
        </p:spPr>
      </p:cxnSp>
      <p:sp>
        <p:nvSpPr>
          <p:cNvPr id="139" name="Google Shape;139;p18"/>
          <p:cNvSpPr/>
          <p:nvPr/>
        </p:nvSpPr>
        <p:spPr>
          <a:xfrm>
            <a:off x="8299800" y="1496333"/>
            <a:ext cx="320000" cy="11904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0" name="Google Shape;140;p18"/>
          <p:cNvSpPr/>
          <p:nvPr/>
        </p:nvSpPr>
        <p:spPr>
          <a:xfrm>
            <a:off x="8879551" y="1371700"/>
            <a:ext cx="320000" cy="13152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1" name="Google Shape;141;p18"/>
          <p:cNvSpPr/>
          <p:nvPr/>
        </p:nvSpPr>
        <p:spPr>
          <a:xfrm>
            <a:off x="9459300" y="1920433"/>
            <a:ext cx="320000" cy="7664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2" name="Google Shape;142;p18"/>
          <p:cNvSpPr txBox="1"/>
          <p:nvPr/>
        </p:nvSpPr>
        <p:spPr>
          <a:xfrm rot="-5400000">
            <a:off x="7273767" y="13348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43" name="Google Shape;143;p18"/>
          <p:cNvSpPr txBox="1"/>
          <p:nvPr/>
        </p:nvSpPr>
        <p:spPr>
          <a:xfrm>
            <a:off x="7760367" y="2572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Single Threshold</a:t>
            </a:r>
            <a:endParaRPr sz="2667">
              <a:latin typeface="Calibri"/>
              <a:ea typeface="Calibri"/>
              <a:cs typeface="Calibri"/>
              <a:sym typeface="Calibri"/>
            </a:endParaRPr>
          </a:p>
        </p:txBody>
      </p:sp>
      <p:sp>
        <p:nvSpPr>
          <p:cNvPr id="144" name="Google Shape;144;p18"/>
          <p:cNvSpPr/>
          <p:nvPr/>
        </p:nvSpPr>
        <p:spPr>
          <a:xfrm>
            <a:off x="7310500" y="214833"/>
            <a:ext cx="3419600" cy="2749200"/>
          </a:xfrm>
          <a:prstGeom prst="rect">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45" name="Google Shape;145;p18"/>
          <p:cNvCxnSpPr>
            <a:endCxn id="144" idx="1"/>
          </p:cNvCxnSpPr>
          <p:nvPr/>
        </p:nvCxnSpPr>
        <p:spPr>
          <a:xfrm rot="10800000" flipH="1">
            <a:off x="4836100" y="1589433"/>
            <a:ext cx="2474400" cy="1529200"/>
          </a:xfrm>
          <a:prstGeom prst="straightConnector1">
            <a:avLst/>
          </a:prstGeom>
          <a:noFill/>
          <a:ln w="28575" cap="flat" cmpd="sng">
            <a:solidFill>
              <a:srgbClr val="000000"/>
            </a:solidFill>
            <a:prstDash val="dash"/>
            <a:round/>
            <a:headEnd type="none" w="med" len="med"/>
            <a:tailEnd type="none" w="med" len="med"/>
          </a:ln>
        </p:spPr>
      </p:cxnSp>
      <p:cxnSp>
        <p:nvCxnSpPr>
          <p:cNvPr id="146" name="Google Shape;146;p18"/>
          <p:cNvCxnSpPr/>
          <p:nvPr/>
        </p:nvCxnSpPr>
        <p:spPr>
          <a:xfrm>
            <a:off x="7955167" y="42720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47" name="Google Shape;147;p18"/>
          <p:cNvCxnSpPr/>
          <p:nvPr/>
        </p:nvCxnSpPr>
        <p:spPr>
          <a:xfrm>
            <a:off x="7955167" y="6039533"/>
            <a:ext cx="2234000" cy="0"/>
          </a:xfrm>
          <a:prstGeom prst="straightConnector1">
            <a:avLst/>
          </a:prstGeom>
          <a:noFill/>
          <a:ln w="19050" cap="flat" cmpd="sng">
            <a:solidFill>
              <a:srgbClr val="000000"/>
            </a:solidFill>
            <a:prstDash val="solid"/>
            <a:round/>
            <a:headEnd type="none" w="med" len="med"/>
            <a:tailEnd type="none" w="med" len="med"/>
          </a:ln>
        </p:spPr>
      </p:cxnSp>
      <p:sp>
        <p:nvSpPr>
          <p:cNvPr id="148" name="Google Shape;148;p18"/>
          <p:cNvSpPr/>
          <p:nvPr/>
        </p:nvSpPr>
        <p:spPr>
          <a:xfrm>
            <a:off x="8299800" y="5021533"/>
            <a:ext cx="320000" cy="1018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9" name="Google Shape;149;p18"/>
          <p:cNvSpPr/>
          <p:nvPr/>
        </p:nvSpPr>
        <p:spPr>
          <a:xfrm>
            <a:off x="8879567" y="5021700"/>
            <a:ext cx="320000" cy="1018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0" name="Google Shape;150;p18"/>
          <p:cNvSpPr/>
          <p:nvPr/>
        </p:nvSpPr>
        <p:spPr>
          <a:xfrm>
            <a:off x="9459300" y="5021633"/>
            <a:ext cx="320000" cy="1018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1" name="Google Shape;151;p18"/>
          <p:cNvSpPr txBox="1"/>
          <p:nvPr/>
        </p:nvSpPr>
        <p:spPr>
          <a:xfrm rot="-5400000">
            <a:off x="7273767" y="46876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52" name="Google Shape;152;p18"/>
          <p:cNvSpPr txBox="1"/>
          <p:nvPr/>
        </p:nvSpPr>
        <p:spPr>
          <a:xfrm>
            <a:off x="7760367" y="36100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Group Thresholds</a:t>
            </a:r>
            <a:endParaRPr sz="2667">
              <a:latin typeface="Calibri"/>
              <a:ea typeface="Calibri"/>
              <a:cs typeface="Calibri"/>
              <a:sym typeface="Calibri"/>
            </a:endParaRPr>
          </a:p>
        </p:txBody>
      </p:sp>
      <p:sp>
        <p:nvSpPr>
          <p:cNvPr id="153" name="Google Shape;153;p18"/>
          <p:cNvSpPr/>
          <p:nvPr/>
        </p:nvSpPr>
        <p:spPr>
          <a:xfrm>
            <a:off x="8724500" y="3019833"/>
            <a:ext cx="734800" cy="486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54" name="Google Shape;154;p18"/>
          <p:cNvCxnSpPr/>
          <p:nvPr/>
        </p:nvCxnSpPr>
        <p:spPr>
          <a:xfrm rot="10800000" flipH="1">
            <a:off x="1223133" y="2779567"/>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5" name="Google Shape;155;p18"/>
          <p:cNvCxnSpPr/>
          <p:nvPr/>
        </p:nvCxnSpPr>
        <p:spPr>
          <a:xfrm rot="10800000" flipH="1">
            <a:off x="2239133" y="2679733"/>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6" name="Google Shape;156;p18"/>
          <p:cNvCxnSpPr/>
          <p:nvPr/>
        </p:nvCxnSpPr>
        <p:spPr>
          <a:xfrm rot="10800000" flipH="1">
            <a:off x="3273753" y="3634100"/>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7" name="Google Shape;157;p18"/>
          <p:cNvCxnSpPr>
            <a:endCxn id="126" idx="1"/>
          </p:cNvCxnSpPr>
          <p:nvPr/>
        </p:nvCxnSpPr>
        <p:spPr>
          <a:xfrm>
            <a:off x="4280100" y="3629433"/>
            <a:ext cx="3030400" cy="1312800"/>
          </a:xfrm>
          <a:prstGeom prst="straightConnector1">
            <a:avLst/>
          </a:prstGeom>
          <a:noFill/>
          <a:ln w="28575" cap="flat" cmpd="sng">
            <a:solidFill>
              <a:srgbClr val="000000"/>
            </a:solidFill>
            <a:prstDash val="solid"/>
            <a:round/>
            <a:headEnd type="none" w="med" len="med"/>
            <a:tailEnd type="none" w="med" len="med"/>
          </a:ln>
        </p:spPr>
      </p:cxnSp>
      <p:sp>
        <p:nvSpPr>
          <p:cNvPr id="158" name="Google Shape;158;p18"/>
          <p:cNvSpPr/>
          <p:nvPr/>
        </p:nvSpPr>
        <p:spPr>
          <a:xfrm>
            <a:off x="3604553" y="3185800"/>
            <a:ext cx="320000" cy="424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9" name="Google Shape;159;p18"/>
          <p:cNvSpPr/>
          <p:nvPr/>
        </p:nvSpPr>
        <p:spPr>
          <a:xfrm rot="10800000">
            <a:off x="2588133" y="2722793"/>
            <a:ext cx="320000" cy="3672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0" name="Google Shape;160;p18"/>
          <p:cNvSpPr/>
          <p:nvPr/>
        </p:nvSpPr>
        <p:spPr>
          <a:xfrm rot="10800000">
            <a:off x="1558267" y="2807547"/>
            <a:ext cx="320000" cy="2968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12398215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EBB6D-8745-0F45-AAA5-826B2F378AFA}"/>
              </a:ext>
            </a:extLst>
          </p:cNvPr>
          <p:cNvSpPr>
            <a:spLocks noGrp="1"/>
          </p:cNvSpPr>
          <p:nvPr>
            <p:ph type="title"/>
          </p:nvPr>
        </p:nvSpPr>
        <p:spPr/>
        <p:txBody>
          <a:bodyPr/>
          <a:lstStyle/>
          <a:p>
            <a:r>
              <a:rPr lang="en-US" dirty="0"/>
              <a:t>Equality of Predictions vs Underlying Disparities</a:t>
            </a:r>
          </a:p>
        </p:txBody>
      </p:sp>
      <p:sp>
        <p:nvSpPr>
          <p:cNvPr id="4" name="Text Placeholder 3">
            <a:extLst>
              <a:ext uri="{FF2B5EF4-FFF2-40B4-BE49-F238E27FC236}">
                <a16:creationId xmlns:a16="http://schemas.microsoft.com/office/drawing/2014/main" id="{6ADC1676-C693-8548-A62A-1E5765555E9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BFAC8F7F-8468-6B4B-A182-4789A5D7C080}"/>
              </a:ext>
            </a:extLst>
          </p:cNvPr>
          <p:cNvPicPr>
            <a:picLocks noChangeAspect="1"/>
          </p:cNvPicPr>
          <p:nvPr/>
        </p:nvPicPr>
        <p:blipFill>
          <a:blip r:embed="rId2"/>
          <a:stretch>
            <a:fillRect/>
          </a:stretch>
        </p:blipFill>
        <p:spPr>
          <a:xfrm>
            <a:off x="2344657" y="1353807"/>
            <a:ext cx="7212980" cy="4882632"/>
          </a:xfrm>
          <a:prstGeom prst="rect">
            <a:avLst/>
          </a:prstGeom>
        </p:spPr>
      </p:pic>
      <p:sp>
        <p:nvSpPr>
          <p:cNvPr id="8" name="Right Brace 7">
            <a:extLst>
              <a:ext uri="{FF2B5EF4-FFF2-40B4-BE49-F238E27FC236}">
                <a16:creationId xmlns:a16="http://schemas.microsoft.com/office/drawing/2014/main" id="{91BF3308-A82C-7B4C-BCE1-FC66CE5E5C41}"/>
              </a:ext>
            </a:extLst>
          </p:cNvPr>
          <p:cNvSpPr/>
          <p:nvPr/>
        </p:nvSpPr>
        <p:spPr>
          <a:xfrm>
            <a:off x="8552329" y="2944905"/>
            <a:ext cx="457200" cy="1411942"/>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EA1A41D-9DAE-304D-9D3B-FD0430E1E7F1}"/>
              </a:ext>
            </a:extLst>
          </p:cNvPr>
          <p:cNvSpPr txBox="1"/>
          <p:nvPr/>
        </p:nvSpPr>
        <p:spPr>
          <a:xfrm>
            <a:off x="9009529" y="3064185"/>
            <a:ext cx="2701381" cy="1200329"/>
          </a:xfrm>
          <a:prstGeom prst="rect">
            <a:avLst/>
          </a:prstGeom>
          <a:noFill/>
        </p:spPr>
        <p:txBody>
          <a:bodyPr wrap="none" rtlCol="0">
            <a:spAutoFit/>
          </a:bodyPr>
          <a:lstStyle/>
          <a:p>
            <a:r>
              <a:rPr lang="en-US" sz="2400" dirty="0">
                <a:solidFill>
                  <a:srgbClr val="FF0000"/>
                </a:solidFill>
              </a:rPr>
              <a:t>Widening Gap:</a:t>
            </a:r>
          </a:p>
          <a:p>
            <a:r>
              <a:rPr lang="en-US" sz="2400" dirty="0">
                <a:solidFill>
                  <a:srgbClr val="FF0000"/>
                </a:solidFill>
              </a:rPr>
              <a:t>Disparities Getting</a:t>
            </a:r>
          </a:p>
          <a:p>
            <a:r>
              <a:rPr lang="en-US" sz="2400" dirty="0">
                <a:solidFill>
                  <a:srgbClr val="FF0000"/>
                </a:solidFill>
              </a:rPr>
              <a:t>Larger Over Time</a:t>
            </a:r>
          </a:p>
        </p:txBody>
      </p:sp>
    </p:spTree>
    <p:extLst>
      <p:ext uri="{BB962C8B-B14F-4D97-AF65-F5344CB8AC3E}">
        <p14:creationId xmlns:p14="http://schemas.microsoft.com/office/powerpoint/2010/main" val="4574906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0DF292-49CF-5B4A-848A-A7CFDD0BFDF9}"/>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169DAE40-CD44-2E47-B9DC-215B3936C792}"/>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E751A8D3-C424-1142-93DE-3AB01747941B}"/>
              </a:ext>
            </a:extLst>
          </p:cNvPr>
          <p:cNvPicPr>
            <a:picLocks noChangeAspect="1"/>
          </p:cNvPicPr>
          <p:nvPr/>
        </p:nvPicPr>
        <p:blipFill rotWithShape="1">
          <a:blip r:embed="rId2"/>
          <a:srcRect r="5093"/>
          <a:stretch/>
        </p:blipFill>
        <p:spPr>
          <a:xfrm>
            <a:off x="2536478" y="1140191"/>
            <a:ext cx="6822675" cy="4768095"/>
          </a:xfrm>
          <a:prstGeom prst="rect">
            <a:avLst/>
          </a:prstGeom>
        </p:spPr>
      </p:pic>
      <p:sp>
        <p:nvSpPr>
          <p:cNvPr id="7" name="Right Brace 6">
            <a:extLst>
              <a:ext uri="{FF2B5EF4-FFF2-40B4-BE49-F238E27FC236}">
                <a16:creationId xmlns:a16="http://schemas.microsoft.com/office/drawing/2014/main" id="{4FEA53CD-E774-C747-A747-AF71B4ADCCBC}"/>
              </a:ext>
            </a:extLst>
          </p:cNvPr>
          <p:cNvSpPr/>
          <p:nvPr/>
        </p:nvSpPr>
        <p:spPr>
          <a:xfrm>
            <a:off x="8740587" y="3213847"/>
            <a:ext cx="334332" cy="599319"/>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2A310A9-DB68-594E-9927-D7BB02846EBA}"/>
              </a:ext>
            </a:extLst>
          </p:cNvPr>
          <p:cNvSpPr txBox="1"/>
          <p:nvPr/>
        </p:nvSpPr>
        <p:spPr>
          <a:xfrm>
            <a:off x="9074919" y="2921891"/>
            <a:ext cx="2938625" cy="1200329"/>
          </a:xfrm>
          <a:prstGeom prst="rect">
            <a:avLst/>
          </a:prstGeom>
          <a:noFill/>
        </p:spPr>
        <p:txBody>
          <a:bodyPr wrap="none" rtlCol="0">
            <a:spAutoFit/>
          </a:bodyPr>
          <a:lstStyle/>
          <a:p>
            <a:r>
              <a:rPr lang="en-US" sz="2400" dirty="0">
                <a:solidFill>
                  <a:srgbClr val="FF0000"/>
                </a:solidFill>
              </a:rPr>
              <a:t>Parallel Lines:</a:t>
            </a:r>
          </a:p>
          <a:p>
            <a:r>
              <a:rPr lang="en-US" sz="2400" dirty="0">
                <a:solidFill>
                  <a:srgbClr val="FF0000"/>
                </a:solidFill>
              </a:rPr>
              <a:t>Disparities Remain</a:t>
            </a:r>
          </a:p>
          <a:p>
            <a:r>
              <a:rPr lang="en-US" sz="2400" dirty="0">
                <a:solidFill>
                  <a:srgbClr val="FF0000"/>
                </a:solidFill>
              </a:rPr>
              <a:t>Constant Over Time</a:t>
            </a:r>
          </a:p>
        </p:txBody>
      </p:sp>
    </p:spTree>
    <p:extLst>
      <p:ext uri="{BB962C8B-B14F-4D97-AF65-F5344CB8AC3E}">
        <p14:creationId xmlns:p14="http://schemas.microsoft.com/office/powerpoint/2010/main" val="27898112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A70519-48A5-9043-A177-99F36CB45964}"/>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6C2FF91A-73DB-A446-94DE-90616198D0D2}"/>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EE1A7F39-118C-1641-B203-DB4F035F48A3}"/>
              </a:ext>
            </a:extLst>
          </p:cNvPr>
          <p:cNvPicPr>
            <a:picLocks noChangeAspect="1"/>
          </p:cNvPicPr>
          <p:nvPr/>
        </p:nvPicPr>
        <p:blipFill rotWithShape="1">
          <a:blip r:embed="rId2"/>
          <a:srcRect r="1293"/>
          <a:stretch/>
        </p:blipFill>
        <p:spPr>
          <a:xfrm>
            <a:off x="2091888" y="1173563"/>
            <a:ext cx="7259377" cy="4911268"/>
          </a:xfrm>
          <a:prstGeom prst="rect">
            <a:avLst/>
          </a:prstGeom>
        </p:spPr>
      </p:pic>
      <p:sp>
        <p:nvSpPr>
          <p:cNvPr id="7" name="TextBox 6">
            <a:extLst>
              <a:ext uri="{FF2B5EF4-FFF2-40B4-BE49-F238E27FC236}">
                <a16:creationId xmlns:a16="http://schemas.microsoft.com/office/drawing/2014/main" id="{6E9DC26A-4B53-EA44-91FA-BA0FDF6ED0A0}"/>
              </a:ext>
            </a:extLst>
          </p:cNvPr>
          <p:cNvSpPr txBox="1"/>
          <p:nvPr/>
        </p:nvSpPr>
        <p:spPr>
          <a:xfrm>
            <a:off x="9094470" y="2828835"/>
            <a:ext cx="3028393" cy="1200329"/>
          </a:xfrm>
          <a:prstGeom prst="rect">
            <a:avLst/>
          </a:prstGeom>
          <a:noFill/>
        </p:spPr>
        <p:txBody>
          <a:bodyPr wrap="none" rtlCol="0">
            <a:spAutoFit/>
          </a:bodyPr>
          <a:lstStyle/>
          <a:p>
            <a:r>
              <a:rPr lang="en-US" sz="2400" dirty="0">
                <a:solidFill>
                  <a:srgbClr val="FF0000"/>
                </a:solidFill>
              </a:rPr>
              <a:t>Converging Lines:</a:t>
            </a:r>
          </a:p>
          <a:p>
            <a:r>
              <a:rPr lang="en-US" sz="2400" dirty="0">
                <a:solidFill>
                  <a:srgbClr val="FF0000"/>
                </a:solidFill>
              </a:rPr>
              <a:t>Disparities Decrease</a:t>
            </a:r>
          </a:p>
          <a:p>
            <a:r>
              <a:rPr lang="en-US" sz="2400" dirty="0">
                <a:solidFill>
                  <a:srgbClr val="FF0000"/>
                </a:solidFill>
              </a:rPr>
              <a:t>Over Time</a:t>
            </a:r>
          </a:p>
        </p:txBody>
      </p:sp>
      <p:cxnSp>
        <p:nvCxnSpPr>
          <p:cNvPr id="9" name="Straight Connector 8">
            <a:extLst>
              <a:ext uri="{FF2B5EF4-FFF2-40B4-BE49-F238E27FC236}">
                <a16:creationId xmlns:a16="http://schemas.microsoft.com/office/drawing/2014/main" id="{1D67A756-235A-B747-A4EB-C44DD6D14D98}"/>
              </a:ext>
            </a:extLst>
          </p:cNvPr>
          <p:cNvCxnSpPr/>
          <p:nvPr/>
        </p:nvCxnSpPr>
        <p:spPr>
          <a:xfrm flipV="1">
            <a:off x="8431306" y="3429000"/>
            <a:ext cx="663164" cy="3852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690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22F21-27CE-1645-952A-B978ECD75663}"/>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AE81B94F-803A-FC46-90FD-58206EE5A442}"/>
              </a:ext>
            </a:extLst>
          </p:cNvPr>
          <p:cNvSpPr>
            <a:spLocks noGrp="1"/>
          </p:cNvSpPr>
          <p:nvPr>
            <p:ph type="body" idx="1"/>
          </p:nvPr>
        </p:nvSpPr>
        <p:spPr/>
        <p:txBody>
          <a:bodyPr/>
          <a:lstStyle/>
          <a:p>
            <a:endParaRPr lang="en-US"/>
          </a:p>
        </p:txBody>
      </p:sp>
      <p:pic>
        <p:nvPicPr>
          <p:cNvPr id="10" name="Picture 9">
            <a:extLst>
              <a:ext uri="{FF2B5EF4-FFF2-40B4-BE49-F238E27FC236}">
                <a16:creationId xmlns:a16="http://schemas.microsoft.com/office/drawing/2014/main" id="{D34345D3-91E0-704D-AA84-958713E88CAB}"/>
              </a:ext>
            </a:extLst>
          </p:cNvPr>
          <p:cNvPicPr>
            <a:picLocks noChangeAspect="1"/>
          </p:cNvPicPr>
          <p:nvPr/>
        </p:nvPicPr>
        <p:blipFill>
          <a:blip r:embed="rId2"/>
          <a:stretch>
            <a:fillRect/>
          </a:stretch>
        </p:blipFill>
        <p:spPr>
          <a:xfrm>
            <a:off x="1543265" y="85344"/>
            <a:ext cx="8797720" cy="6370320"/>
          </a:xfrm>
          <a:prstGeom prst="rect">
            <a:avLst/>
          </a:prstGeom>
        </p:spPr>
      </p:pic>
      <p:cxnSp>
        <p:nvCxnSpPr>
          <p:cNvPr id="12" name="Straight Connector 11">
            <a:extLst>
              <a:ext uri="{FF2B5EF4-FFF2-40B4-BE49-F238E27FC236}">
                <a16:creationId xmlns:a16="http://schemas.microsoft.com/office/drawing/2014/main" id="{5FED73F4-7BC1-3742-91A1-10FAB3B87E09}"/>
              </a:ext>
            </a:extLst>
          </p:cNvPr>
          <p:cNvCxnSpPr/>
          <p:nvPr/>
        </p:nvCxnSpPr>
        <p:spPr>
          <a:xfrm>
            <a:off x="1914144" y="243840"/>
            <a:ext cx="6498336" cy="538886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230A5851-2DE0-8B4F-97BA-853F6FB0FF57}"/>
              </a:ext>
            </a:extLst>
          </p:cNvPr>
          <p:cNvCxnSpPr/>
          <p:nvPr/>
        </p:nvCxnSpPr>
        <p:spPr>
          <a:xfrm>
            <a:off x="3791712" y="4108704"/>
            <a:ext cx="841248" cy="148742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3C318E8E-6BF4-E549-9E73-CE4A5369284B}"/>
              </a:ext>
            </a:extLst>
          </p:cNvPr>
          <p:cNvCxnSpPr>
            <a:cxnSpLocks/>
          </p:cNvCxnSpPr>
          <p:nvPr/>
        </p:nvCxnSpPr>
        <p:spPr>
          <a:xfrm>
            <a:off x="3791712" y="2633472"/>
            <a:ext cx="3657600" cy="299923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150444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66" name="Google Shape;166;p19"/>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7" name="Google Shape;167;p19"/>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8" name="Google Shape;168;p19"/>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9" name="Google Shape;169;p19"/>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0" name="Google Shape;170;p19"/>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71" name="Google Shape;171;p19"/>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72" name="Google Shape;172;p19"/>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73" name="Google Shape;173;p19"/>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74" name="Google Shape;174;p19"/>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5" name="Google Shape;175;p19"/>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7011466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81" name="Google Shape;181;p20"/>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2" name="Google Shape;182;p20"/>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3" name="Google Shape;183;p20"/>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4" name="Google Shape;184;p20"/>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5" name="Google Shape;185;p20"/>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86" name="Google Shape;186;p20"/>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87" name="Google Shape;187;p20"/>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88" name="Google Shape;188;p20"/>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89" name="Google Shape;189;p20"/>
          <p:cNvSpPr/>
          <p:nvPr/>
        </p:nvSpPr>
        <p:spPr>
          <a:xfrm>
            <a:off x="3383700" y="2220567"/>
            <a:ext cx="37912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INITIAL</a:t>
            </a:r>
            <a:endParaRPr sz="2667">
              <a:solidFill>
                <a:srgbClr val="FFFFFF"/>
              </a:solidFill>
            </a:endParaRPr>
          </a:p>
          <a:p>
            <a:pPr algn="ctr" defTabSz="1219170"/>
            <a:r>
              <a:rPr lang="en" sz="2667">
                <a:solidFill>
                  <a:srgbClr val="FFFFFF"/>
                </a:solidFill>
              </a:rPr>
              <a:t>MODEL</a:t>
            </a:r>
            <a:endParaRPr sz="2667">
              <a:solidFill>
                <a:srgbClr val="FFFFFF"/>
              </a:solidFill>
            </a:endParaRPr>
          </a:p>
        </p:txBody>
      </p:sp>
      <p:sp>
        <p:nvSpPr>
          <p:cNvPr id="190" name="Google Shape;190;p20"/>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No</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Constraint</a:t>
            </a:r>
            <a:endParaRPr sz="3200">
              <a:solidFill>
                <a:srgbClr val="4F81BD"/>
              </a:solidFill>
              <a:latin typeface="Calibri"/>
              <a:ea typeface="Calibri"/>
              <a:cs typeface="Calibri"/>
              <a:sym typeface="Calibri"/>
            </a:endParaRPr>
          </a:p>
        </p:txBody>
      </p:sp>
    </p:spTree>
    <p:extLst>
      <p:ext uri="{BB962C8B-B14F-4D97-AF65-F5344CB8AC3E}">
        <p14:creationId xmlns:p14="http://schemas.microsoft.com/office/powerpoint/2010/main" val="30866885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96" name="Google Shape;196;p21"/>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7" name="Google Shape;197;p21"/>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8" name="Google Shape;198;p21"/>
          <p:cNvSpPr/>
          <p:nvPr/>
        </p:nvSpPr>
        <p:spPr>
          <a:xfrm>
            <a:off x="3383700" y="3554967"/>
            <a:ext cx="3791200" cy="24656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EXPLICIT</a:t>
            </a:r>
            <a:endParaRPr sz="2667">
              <a:solidFill>
                <a:srgbClr val="FFFFFF"/>
              </a:solidFill>
            </a:endParaRPr>
          </a:p>
          <a:p>
            <a:pPr algn="ctr" defTabSz="1219170"/>
            <a:r>
              <a:rPr lang="en" sz="2667">
                <a:solidFill>
                  <a:srgbClr val="FFFFFF"/>
                </a:solidFill>
              </a:rPr>
              <a:t>EQUITY / EFFICIENCY</a:t>
            </a:r>
            <a:endParaRPr sz="2667">
              <a:solidFill>
                <a:srgbClr val="FFFFFF"/>
              </a:solidFill>
            </a:endParaRPr>
          </a:p>
          <a:p>
            <a:pPr algn="ctr" defTabSz="1219170"/>
            <a:r>
              <a:rPr lang="en" sz="2667">
                <a:solidFill>
                  <a:srgbClr val="FFFFFF"/>
                </a:solidFill>
              </a:rPr>
              <a:t>TRADE-OFF</a:t>
            </a:r>
            <a:endParaRPr sz="2667">
              <a:solidFill>
                <a:srgbClr val="FFFFFF"/>
              </a:solidFill>
            </a:endParaRPr>
          </a:p>
        </p:txBody>
      </p:sp>
      <p:sp>
        <p:nvSpPr>
          <p:cNvPr id="199" name="Google Shape;199;p21"/>
          <p:cNvSpPr/>
          <p:nvPr/>
        </p:nvSpPr>
        <p:spPr>
          <a:xfrm>
            <a:off x="7362333" y="3554967"/>
            <a:ext cx="3791200" cy="24656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“COST OF</a:t>
            </a:r>
            <a:endParaRPr sz="2667">
              <a:solidFill>
                <a:srgbClr val="FFFFFF"/>
              </a:solidFill>
            </a:endParaRPr>
          </a:p>
          <a:p>
            <a:pPr algn="ctr" defTabSz="1219170"/>
            <a:r>
              <a:rPr lang="en" sz="2667">
                <a:solidFill>
                  <a:srgbClr val="FFFFFF"/>
                </a:solidFill>
              </a:rPr>
              <a:t>EQUITY”</a:t>
            </a:r>
            <a:endParaRPr sz="2667">
              <a:solidFill>
                <a:srgbClr val="FFFFFF"/>
              </a:solidFill>
            </a:endParaRPr>
          </a:p>
        </p:txBody>
      </p:sp>
      <p:sp>
        <p:nvSpPr>
          <p:cNvPr id="200" name="Google Shape;200;p21"/>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Current Scale</a:t>
            </a:r>
            <a:endParaRPr sz="3200">
              <a:solidFill>
                <a:srgbClr val="4F81BD"/>
              </a:solidFill>
              <a:latin typeface="Calibri"/>
              <a:ea typeface="Calibri"/>
              <a:cs typeface="Calibri"/>
              <a:sym typeface="Calibri"/>
            </a:endParaRPr>
          </a:p>
        </p:txBody>
      </p:sp>
      <p:sp>
        <p:nvSpPr>
          <p:cNvPr id="201" name="Google Shape;201;p21"/>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Expanded Scale</a:t>
            </a:r>
            <a:endParaRPr sz="3200">
              <a:solidFill>
                <a:srgbClr val="8064A2"/>
              </a:solidFill>
              <a:latin typeface="Calibri"/>
              <a:ea typeface="Calibri"/>
              <a:cs typeface="Calibri"/>
              <a:sym typeface="Calibri"/>
            </a:endParaRPr>
          </a:p>
        </p:txBody>
      </p:sp>
      <p:sp>
        <p:nvSpPr>
          <p:cNvPr id="202" name="Google Shape;202;p21"/>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203" name="Google Shape;203;p21"/>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204" name="Google Shape;204;p21"/>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05" name="Google Shape;205;p21"/>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3967378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D208B87-087C-704E-A59D-3B41A02A3541}"/>
              </a:ext>
            </a:extLst>
          </p:cNvPr>
          <p:cNvGraphicFramePr/>
          <p:nvPr>
            <p:extLst>
              <p:ext uri="{D42A27DB-BD31-4B8C-83A1-F6EECF244321}">
                <p14:modId xmlns:p14="http://schemas.microsoft.com/office/powerpoint/2010/main" val="2603765904"/>
              </p:ext>
            </p:extLst>
          </p:nvPr>
        </p:nvGraphicFramePr>
        <p:xfrm>
          <a:off x="2033900" y="1069676"/>
          <a:ext cx="8124200" cy="5412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9515E6D-2760-5548-B87C-48DFE86054E9}"/>
              </a:ext>
            </a:extLst>
          </p:cNvPr>
          <p:cNvSpPr>
            <a:spLocks noGrp="1"/>
          </p:cNvSpPr>
          <p:nvPr>
            <p:ph type="title"/>
          </p:nvPr>
        </p:nvSpPr>
        <p:spPr>
          <a:xfrm>
            <a:off x="-1" y="0"/>
            <a:ext cx="12192001" cy="1069676"/>
          </a:xfrm>
        </p:spPr>
        <p:txBody>
          <a:bodyPr/>
          <a:lstStyle/>
          <a:p>
            <a:r>
              <a:rPr lang="en-US" sz="3200" dirty="0"/>
              <a:t>We need to think of &amp; include the perspectives of different groups</a:t>
            </a:r>
          </a:p>
        </p:txBody>
      </p:sp>
    </p:spTree>
    <p:extLst>
      <p:ext uri="{BB962C8B-B14F-4D97-AF65-F5344CB8AC3E}">
        <p14:creationId xmlns:p14="http://schemas.microsoft.com/office/powerpoint/2010/main" val="25303025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2"/>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211" name="Google Shape;211;p22"/>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2" name="Google Shape;212;p22"/>
          <p:cNvSpPr/>
          <p:nvPr/>
        </p:nvSpPr>
        <p:spPr>
          <a:xfrm>
            <a:off x="3383733" y="3554967"/>
            <a:ext cx="77700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AT SAME</a:t>
            </a:r>
            <a:endParaRPr sz="2667">
              <a:solidFill>
                <a:srgbClr val="FFFFFF"/>
              </a:solidFill>
            </a:endParaRPr>
          </a:p>
          <a:p>
            <a:pPr algn="ctr" defTabSz="1219170"/>
            <a:r>
              <a:rPr lang="en" sz="2667">
                <a:solidFill>
                  <a:srgbClr val="FFFFFF"/>
                </a:solidFill>
              </a:rPr>
              <a:t>RATE ACROSS GROUPS</a:t>
            </a:r>
            <a:endParaRPr sz="2667">
              <a:solidFill>
                <a:srgbClr val="FFFFFF"/>
              </a:solidFill>
            </a:endParaRPr>
          </a:p>
        </p:txBody>
      </p:sp>
      <p:sp>
        <p:nvSpPr>
          <p:cNvPr id="213" name="Google Shape;213;p22"/>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4" name="Google Shape;214;p22"/>
          <p:cNvSpPr/>
          <p:nvPr/>
        </p:nvSpPr>
        <p:spPr>
          <a:xfrm>
            <a:off x="3383533" y="4889367"/>
            <a:ext cx="7770000" cy="11312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FASTER FOR GROUPS</a:t>
            </a:r>
            <a:endParaRPr sz="2667">
              <a:solidFill>
                <a:srgbClr val="FFFFFF"/>
              </a:solidFill>
            </a:endParaRPr>
          </a:p>
          <a:p>
            <a:pPr algn="ctr" defTabSz="1219170"/>
            <a:r>
              <a:rPr lang="en" sz="2667">
                <a:solidFill>
                  <a:srgbClr val="FFFFFF"/>
                </a:solidFill>
              </a:rPr>
              <a:t>WITH HIGHER INCARCERATION RATES</a:t>
            </a:r>
            <a:endParaRPr sz="2667">
              <a:solidFill>
                <a:srgbClr val="FFFFFF"/>
              </a:solidFill>
            </a:endParaRPr>
          </a:p>
        </p:txBody>
      </p:sp>
      <p:sp>
        <p:nvSpPr>
          <p:cNvPr id="215" name="Google Shape;215;p22"/>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216" name="Google Shape;216;p22"/>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217" name="Google Shape;217;p22"/>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Equalize</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Recall</a:t>
            </a:r>
            <a:endParaRPr sz="3200">
              <a:solidFill>
                <a:srgbClr val="4F81BD"/>
              </a:solidFill>
              <a:latin typeface="Calibri"/>
              <a:ea typeface="Calibri"/>
              <a:cs typeface="Calibri"/>
              <a:sym typeface="Calibri"/>
            </a:endParaRPr>
          </a:p>
        </p:txBody>
      </p:sp>
      <p:sp>
        <p:nvSpPr>
          <p:cNvPr id="218" name="Google Shape;218;p22"/>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Reduce</a:t>
            </a:r>
            <a:endParaRPr sz="3200">
              <a:solidFill>
                <a:srgbClr val="8064A2"/>
              </a:solidFill>
              <a:latin typeface="Calibri"/>
              <a:ea typeface="Calibri"/>
              <a:cs typeface="Calibri"/>
              <a:sym typeface="Calibri"/>
            </a:endParaRPr>
          </a:p>
          <a:p>
            <a:pPr algn="ctr" defTabSz="1219170"/>
            <a:r>
              <a:rPr lang="en" sz="3200">
                <a:solidFill>
                  <a:srgbClr val="8064A2"/>
                </a:solidFill>
                <a:latin typeface="Calibri"/>
                <a:ea typeface="Calibri"/>
                <a:cs typeface="Calibri"/>
                <a:sym typeface="Calibri"/>
              </a:rPr>
              <a:t>Disparities</a:t>
            </a:r>
            <a:endParaRPr sz="3200">
              <a:solidFill>
                <a:srgbClr val="8064A2"/>
              </a:solidFill>
              <a:latin typeface="Calibri"/>
              <a:ea typeface="Calibri"/>
              <a:cs typeface="Calibri"/>
              <a:sym typeface="Calibri"/>
            </a:endParaRPr>
          </a:p>
        </p:txBody>
      </p:sp>
      <p:sp>
        <p:nvSpPr>
          <p:cNvPr id="219" name="Google Shape;219;p22"/>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20" name="Google Shape;220;p22"/>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196250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3" title="Chart"/>
          <p:cNvPicPr preferRelativeResize="0"/>
          <p:nvPr/>
        </p:nvPicPr>
        <p:blipFill>
          <a:blip r:embed="rId3">
            <a:alphaModFix/>
          </a:blip>
          <a:stretch>
            <a:fillRect/>
          </a:stretch>
        </p:blipFill>
        <p:spPr>
          <a:xfrm>
            <a:off x="203200" y="203201"/>
            <a:ext cx="11785600" cy="5751244"/>
          </a:xfrm>
          <a:prstGeom prst="rect">
            <a:avLst/>
          </a:prstGeom>
          <a:noFill/>
          <a:ln>
            <a:noFill/>
          </a:ln>
        </p:spPr>
      </p:pic>
      <p:cxnSp>
        <p:nvCxnSpPr>
          <p:cNvPr id="226" name="Google Shape;226;p23"/>
          <p:cNvCxnSpPr/>
          <p:nvPr/>
        </p:nvCxnSpPr>
        <p:spPr>
          <a:xfrm>
            <a:off x="3817900"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7" name="Google Shape;227;p23"/>
          <p:cNvSpPr txBox="1"/>
          <p:nvPr/>
        </p:nvSpPr>
        <p:spPr>
          <a:xfrm>
            <a:off x="44047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Expanded Scale</a:t>
            </a:r>
            <a:endParaRPr sz="2400">
              <a:latin typeface="Calibri"/>
              <a:ea typeface="Calibri"/>
              <a:cs typeface="Calibri"/>
              <a:sym typeface="Calibri"/>
            </a:endParaRPr>
          </a:p>
        </p:txBody>
      </p:sp>
      <p:cxnSp>
        <p:nvCxnSpPr>
          <p:cNvPr id="228" name="Google Shape;228;p23"/>
          <p:cNvCxnSpPr/>
          <p:nvPr/>
        </p:nvCxnSpPr>
        <p:spPr>
          <a:xfrm>
            <a:off x="7855733"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9" name="Google Shape;229;p23"/>
          <p:cNvSpPr txBox="1"/>
          <p:nvPr/>
        </p:nvSpPr>
        <p:spPr>
          <a:xfrm>
            <a:off x="8442533"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Current Scale</a:t>
            </a:r>
            <a:endParaRPr sz="2400">
              <a:latin typeface="Calibri"/>
              <a:ea typeface="Calibri"/>
              <a:cs typeface="Calibri"/>
              <a:sym typeface="Calibri"/>
            </a:endParaRPr>
          </a:p>
        </p:txBody>
      </p:sp>
      <p:cxnSp>
        <p:nvCxnSpPr>
          <p:cNvPr id="230" name="Google Shape;230;p23"/>
          <p:cNvCxnSpPr/>
          <p:nvPr/>
        </p:nvCxnSpPr>
        <p:spPr>
          <a:xfrm>
            <a:off x="1379467" y="5755067"/>
            <a:ext cx="2135200" cy="0"/>
          </a:xfrm>
          <a:prstGeom prst="straightConnector1">
            <a:avLst/>
          </a:prstGeom>
          <a:noFill/>
          <a:ln w="19050" cap="flat" cmpd="sng">
            <a:solidFill>
              <a:srgbClr val="000000"/>
            </a:solidFill>
            <a:prstDash val="solid"/>
            <a:round/>
            <a:headEnd type="none" w="med" len="med"/>
            <a:tailEnd type="none" w="med" len="med"/>
          </a:ln>
        </p:spPr>
      </p:cxnSp>
      <p:sp>
        <p:nvSpPr>
          <p:cNvPr id="231" name="Google Shape;231;p23"/>
          <p:cNvSpPr txBox="1"/>
          <p:nvPr/>
        </p:nvSpPr>
        <p:spPr>
          <a:xfrm>
            <a:off x="13019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Base Model</a:t>
            </a:r>
            <a:endParaRPr sz="2400">
              <a:latin typeface="Calibri"/>
              <a:ea typeface="Calibri"/>
              <a:cs typeface="Calibri"/>
              <a:sym typeface="Calibri"/>
            </a:endParaRPr>
          </a:p>
        </p:txBody>
      </p:sp>
    </p:spTree>
    <p:extLst>
      <p:ext uri="{BB962C8B-B14F-4D97-AF65-F5344CB8AC3E}">
        <p14:creationId xmlns:p14="http://schemas.microsoft.com/office/powerpoint/2010/main" val="37132760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24" title="Chart"/>
          <p:cNvPicPr preferRelativeResize="0"/>
          <p:nvPr/>
        </p:nvPicPr>
        <p:blipFill>
          <a:blip r:embed="rId3">
            <a:alphaModFix/>
          </a:blip>
          <a:stretch>
            <a:fillRect/>
          </a:stretch>
        </p:blipFill>
        <p:spPr>
          <a:xfrm>
            <a:off x="1733551" y="316301"/>
            <a:ext cx="8724900" cy="5848351"/>
          </a:xfrm>
          <a:prstGeom prst="rect">
            <a:avLst/>
          </a:prstGeom>
          <a:noFill/>
          <a:ln>
            <a:noFill/>
          </a:ln>
        </p:spPr>
      </p:pic>
      <p:pic>
        <p:nvPicPr>
          <p:cNvPr id="237" name="Google Shape;237;p24"/>
          <p:cNvPicPr preferRelativeResize="0"/>
          <p:nvPr/>
        </p:nvPicPr>
        <p:blipFill>
          <a:blip r:embed="rId4">
            <a:alphaModFix/>
          </a:blip>
          <a:stretch>
            <a:fillRect/>
          </a:stretch>
        </p:blipFill>
        <p:spPr>
          <a:xfrm>
            <a:off x="3738233" y="5872977"/>
            <a:ext cx="6075467" cy="476000"/>
          </a:xfrm>
          <a:prstGeom prst="rect">
            <a:avLst/>
          </a:prstGeom>
          <a:noFill/>
          <a:ln>
            <a:noFill/>
          </a:ln>
        </p:spPr>
      </p:pic>
    </p:spTree>
    <p:extLst>
      <p:ext uri="{BB962C8B-B14F-4D97-AF65-F5344CB8AC3E}">
        <p14:creationId xmlns:p14="http://schemas.microsoft.com/office/powerpoint/2010/main" val="38163970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p:nvPr/>
        </p:nvSpPr>
        <p:spPr>
          <a:xfrm>
            <a:off x="609600" y="274639"/>
            <a:ext cx="10972800" cy="1143200"/>
          </a:xfrm>
          <a:prstGeom prst="rect">
            <a:avLst/>
          </a:prstGeom>
          <a:noFill/>
          <a:ln>
            <a:noFill/>
          </a:ln>
        </p:spPr>
        <p:txBody>
          <a:bodyPr spcFirstLastPara="1" wrap="square" lIns="121900" tIns="121900" rIns="121900" bIns="121900" anchor="t" anchorCtr="0">
            <a:noAutofit/>
          </a:bodyPr>
          <a:lstStyle/>
          <a:p>
            <a:pPr algn="ctr" defTabSz="1219170"/>
            <a:r>
              <a:rPr lang="en" sz="3200"/>
              <a:t>Little Equity/Efficiency Trade-Off at Current Scale</a:t>
            </a:r>
            <a:endParaRPr sz="3200"/>
          </a:p>
        </p:txBody>
      </p:sp>
      <p:sp>
        <p:nvSpPr>
          <p:cNvPr id="243" name="Google Shape;243;p25"/>
          <p:cNvSpPr txBox="1"/>
          <p:nvPr/>
        </p:nvSpPr>
        <p:spPr>
          <a:xfrm>
            <a:off x="1032349" y="1206300"/>
            <a:ext cx="2940800" cy="5122000"/>
          </a:xfrm>
          <a:prstGeom prst="rect">
            <a:avLst/>
          </a:prstGeom>
          <a:solidFill>
            <a:srgbClr val="797979"/>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Top 150</a:t>
            </a:r>
            <a:endParaRPr sz="3200" b="1" dirty="0">
              <a:solidFill>
                <a:srgbClr val="FFFFFF"/>
              </a:solidFill>
            </a:endParaRPr>
          </a:p>
          <a:p>
            <a:pPr defTabSz="1219170">
              <a:lnSpc>
                <a:spcPct val="114000"/>
              </a:lnSpc>
              <a:spcBef>
                <a:spcPts val="667"/>
              </a:spcBef>
            </a:pPr>
            <a:endParaRPr sz="32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72.7%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4" name="Google Shape;244;p25"/>
          <p:cNvSpPr txBox="1"/>
          <p:nvPr/>
        </p:nvSpPr>
        <p:spPr>
          <a:xfrm>
            <a:off x="4626851" y="1206300"/>
            <a:ext cx="2940800" cy="5122000"/>
          </a:xfrm>
          <a:prstGeom prst="rect">
            <a:avLst/>
          </a:prstGeom>
          <a:solidFill>
            <a:srgbClr val="008080"/>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Equal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5" name="Google Shape;245;p25"/>
          <p:cNvSpPr txBox="1"/>
          <p:nvPr/>
        </p:nvSpPr>
        <p:spPr>
          <a:xfrm>
            <a:off x="8221249" y="1206300"/>
            <a:ext cx="2938400" cy="5122000"/>
          </a:xfrm>
          <a:prstGeom prst="rect">
            <a:avLst/>
          </a:prstGeom>
          <a:solidFill>
            <a:srgbClr val="4682B4"/>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Proportional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Tree>
    <p:extLst>
      <p:ext uri="{BB962C8B-B14F-4D97-AF65-F5344CB8AC3E}">
        <p14:creationId xmlns:p14="http://schemas.microsoft.com/office/powerpoint/2010/main" val="211097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rayid class uchica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aia-porto-ghani-2018" id="{82BABE80-AE8E-FF4E-85C0-B54C44AB8DF2}" vid="{E9C63820-0DC0-E74F-8230-5D2113CC263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TotalTime>
  <Words>3085</Words>
  <Application>Microsoft Macintosh PowerPoint</Application>
  <PresentationFormat>Widescreen</PresentationFormat>
  <Paragraphs>574</Paragraphs>
  <Slides>93</Slides>
  <Notes>25</Notes>
  <HiddenSlides>14</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93</vt:i4>
      </vt:variant>
    </vt:vector>
  </HeadingPairs>
  <TitlesOfParts>
    <vt:vector size="100" baseType="lpstr">
      <vt:lpstr>Arial</vt:lpstr>
      <vt:lpstr>Calibri</vt:lpstr>
      <vt:lpstr>Calibri Light</vt:lpstr>
      <vt:lpstr>Century Gothic</vt:lpstr>
      <vt:lpstr>Office Theme</vt:lpstr>
      <vt:lpstr>Simple Light</vt:lpstr>
      <vt:lpstr>rayid class uchicago</vt:lpstr>
      <vt:lpstr>PowerPoint Presentation</vt:lpstr>
      <vt:lpstr>Reminders</vt:lpstr>
      <vt:lpstr>PowerPoint Presentation</vt:lpstr>
      <vt:lpstr>We know data and ML can help improve society but we have to do it responsibly and ethically</vt:lpstr>
      <vt:lpstr>PowerPoint Presentation</vt:lpstr>
      <vt:lpstr>Most of these questions are not new</vt:lpstr>
      <vt:lpstr>Most of these questions are not new</vt:lpstr>
      <vt:lpstr>Our policies need to reflect our values</vt:lpstr>
      <vt:lpstr>We need to think of &amp; include the perspectives of different groups</vt:lpstr>
      <vt:lpstr>Rawls’s Theory of Justice</vt:lpstr>
      <vt:lpstr>Rawls’s Theory of Justice</vt:lpstr>
      <vt:lpstr>Some questions we should be asking</vt:lpstr>
      <vt:lpstr>Some questions we should be asking</vt:lpstr>
      <vt:lpstr>(Re)thinking how we design AI systems</vt:lpstr>
      <vt:lpstr>Data and AI Ethics Issues</vt:lpstr>
      <vt:lpstr>Data and AI Ethics Issues</vt:lpstr>
      <vt:lpstr>The focus should not just be on making the ML model fair but rather on making the overall system and outcomes fair</vt:lpstr>
      <vt:lpstr>The focus should not just be on making the ML model fair but rather on making the overall system and outcomes fair</vt:lpstr>
      <vt:lpstr>Many Bias Measures: How do we select what we design for?</vt:lpstr>
      <vt:lpstr>Many Bias Measures: How do we select what we care about?</vt:lpstr>
      <vt:lpstr>Why do we have to choose?</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So… what does this mean?</vt:lpstr>
      <vt:lpstr>So… what does this mean?</vt:lpstr>
      <vt:lpstr>PowerPoint Presentation</vt:lpstr>
      <vt:lpstr>The focus should not just on making the ML model fair but rather on making the overall system and outcomes fair</vt:lpstr>
      <vt:lpstr>PowerPoint Presentation</vt:lpstr>
      <vt:lpstr>The focus should not just on making the ML model fair but rather on making the overall system and outcomes fair</vt:lpstr>
      <vt:lpstr>Diagnosing the root causes of bias in AI/ML Systems</vt:lpstr>
      <vt:lpstr>Bias can be introduced in every step of the ML pipeline </vt:lpstr>
      <vt:lpstr>The focus should not just on making the ML model fair but rather on making the overall system and outcomes fair</vt:lpstr>
      <vt:lpstr>ML Fairness Workflow</vt:lpstr>
      <vt:lpstr>How can we reduce bias in ML models?</vt:lpstr>
      <vt:lpstr>How can we reduce bias in ML models?</vt:lpstr>
      <vt:lpstr>What’s the Best Approach?</vt:lpstr>
      <vt:lpstr>Exploring Trade-Offs</vt:lpstr>
      <vt:lpstr>Exploring Trade-Offs</vt:lpstr>
      <vt:lpstr>Exploring Trade-Offs</vt:lpstr>
      <vt:lpstr>Exploring Trade-Offs</vt:lpstr>
      <vt:lpstr>Exploring Trade-Offs</vt:lpstr>
      <vt:lpstr>Exploring Trade-Offs</vt:lpstr>
      <vt:lpstr>Case Study: Reducing Misdemeanor Recidivism through Diversion and Social Service Programs</vt:lpstr>
      <vt:lpstr>Policy Menu</vt:lpstr>
      <vt:lpstr>PowerPoint Presentation</vt:lpstr>
      <vt:lpstr>We may not have to sacrifice accuracy in order to get fairness  but  we do have to deliberately and explicitly design our AI systems for equity and fairness</vt:lpstr>
      <vt:lpstr>Some common practitioner (mis)perceptions</vt:lpstr>
      <vt:lpstr>      How to get ready?</vt:lpstr>
      <vt:lpstr>Useful Resources</vt:lpstr>
      <vt:lpstr>Reminders</vt:lpstr>
      <vt:lpstr>Appendix</vt:lpstr>
      <vt:lpstr>Legal and Social Principles</vt:lpstr>
      <vt:lpstr>Legal and Social Principles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Three Concepts of Fairness in ML</vt:lpstr>
      <vt:lpstr>Practical Challenges with Individual Fairness</vt:lpstr>
      <vt:lpstr>Where does this leave us?</vt:lpstr>
      <vt:lpstr>PowerPoint Presentation</vt:lpstr>
      <vt:lpstr>Case Study: Post-hoc Adjustments and Policy Goals</vt:lpstr>
      <vt:lpstr>Case Study: Post-hoc Adjustments and Policy Goals</vt:lpstr>
      <vt:lpstr>PowerPoint Presentation</vt:lpstr>
      <vt:lpstr>PowerPoint Presentation</vt:lpstr>
      <vt:lpstr>PowerPoint Presentation</vt:lpstr>
      <vt:lpstr>PowerPoint Presentation</vt:lpstr>
      <vt:lpstr>Equality of Predictions vs Underlying Disparities</vt:lpstr>
      <vt:lpstr>Equality of Predictions vs Underlying Disparities</vt:lpstr>
      <vt:lpstr>Equality of Predictions vs Underlying Disparities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Kit Rodolfa</dc:creator>
  <cp:lastModifiedBy>Rayid Ghani</cp:lastModifiedBy>
  <cp:revision>6</cp:revision>
  <dcterms:created xsi:type="dcterms:W3CDTF">2021-11-08T18:26:40Z</dcterms:created>
  <dcterms:modified xsi:type="dcterms:W3CDTF">2022-11-15T14:35:47Z</dcterms:modified>
</cp:coreProperties>
</file>